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3" r:id="rId9"/>
    <p:sldId id="266" r:id="rId10"/>
    <p:sldId id="267" r:id="rId11"/>
    <p:sldId id="278" r:id="rId12"/>
    <p:sldId id="281" r:id="rId13"/>
    <p:sldId id="280" r:id="rId14"/>
    <p:sldId id="279" r:id="rId15"/>
    <p:sldId id="282" r:id="rId16"/>
    <p:sldId id="271" r:id="rId17"/>
    <p:sldId id="277" r:id="rId18"/>
    <p:sldId id="276" r:id="rId19"/>
    <p:sldId id="272" r:id="rId20"/>
    <p:sldId id="275" r:id="rId21"/>
    <p:sldId id="274" r:id="rId22"/>
    <p:sldId id="283"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57708-8DE6-4D0F-9B1E-87680BAB8E03}"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144204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57708-8DE6-4D0F-9B1E-87680BAB8E03}"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380191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57708-8DE6-4D0F-9B1E-87680BAB8E03}"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38311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57708-8DE6-4D0F-9B1E-87680BAB8E03}"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138959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57708-8DE6-4D0F-9B1E-87680BAB8E03}"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159480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57708-8DE6-4D0F-9B1E-87680BAB8E03}"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316834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57708-8DE6-4D0F-9B1E-87680BAB8E03}"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427391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57708-8DE6-4D0F-9B1E-87680BAB8E03}"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6276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57708-8DE6-4D0F-9B1E-87680BAB8E03}"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30303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257708-8DE6-4D0F-9B1E-87680BAB8E03}"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165499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257708-8DE6-4D0F-9B1E-87680BAB8E03}"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E5449-A92B-48F7-AAFE-EB1649D13C98}" type="slidenum">
              <a:rPr lang="en-US" smtClean="0"/>
              <a:t>‹#›</a:t>
            </a:fld>
            <a:endParaRPr lang="en-US"/>
          </a:p>
        </p:txBody>
      </p:sp>
    </p:spTree>
    <p:extLst>
      <p:ext uri="{BB962C8B-B14F-4D97-AF65-F5344CB8AC3E}">
        <p14:creationId xmlns:p14="http://schemas.microsoft.com/office/powerpoint/2010/main" val="14872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57708-8DE6-4D0F-9B1E-87680BAB8E03}" type="datetimeFigureOut">
              <a:rPr lang="en-US" smtClean="0"/>
              <a:t>6/24/2025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E5449-A92B-48F7-AAFE-EB1649D13C98}" type="slidenum">
              <a:rPr lang="en-US" smtClean="0"/>
              <a:t>‹#›</a:t>
            </a:fld>
            <a:endParaRPr lang="en-US"/>
          </a:p>
        </p:txBody>
      </p:sp>
    </p:spTree>
    <p:extLst>
      <p:ext uri="{BB962C8B-B14F-4D97-AF65-F5344CB8AC3E}">
        <p14:creationId xmlns:p14="http://schemas.microsoft.com/office/powerpoint/2010/main" val="124768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1282389"/>
            <a:ext cx="12455911" cy="3523784"/>
          </a:xfrm>
          <a:solidFill>
            <a:srgbClr val="FF0000"/>
          </a:solidFill>
        </p:spPr>
        <p:txBody>
          <a:bodyPr>
            <a:normAutofit/>
          </a:bodyPr>
          <a:lstStyle/>
          <a:p>
            <a:r>
              <a:rPr lang="bs-Latn-BA" sz="6000" b="1" dirty="0" smtClean="0"/>
              <a:t>BIBLIOTEKE </a:t>
            </a:r>
            <a:r>
              <a:rPr lang="bs-Latn-BA" sz="6000" b="1" dirty="0"/>
              <a:t>BUDUĆNOSTI</a:t>
            </a:r>
            <a:br>
              <a:rPr lang="bs-Latn-BA" sz="6000" b="1" dirty="0"/>
            </a:br>
            <a:r>
              <a:rPr lang="bs-Latn-BA" sz="2800" b="1" dirty="0"/>
              <a:t>Predavač: Mirsad Alić,prof.bosanskog jezika i književnosti</a:t>
            </a:r>
            <a:r>
              <a:rPr lang="bs-Latn-BA" sz="6000" b="1" dirty="0"/>
              <a:t/>
            </a:r>
            <a:br>
              <a:rPr lang="bs-Latn-BA" sz="6000" b="1" dirty="0"/>
            </a:br>
            <a:r>
              <a:rPr lang="bs-Latn-BA" sz="2800" b="1" dirty="0"/>
              <a:t>Seminar za uposlenike na radnim mjestima bibliotekara, KŠC Tuzla,23.-24.juni 2025.</a:t>
            </a:r>
            <a:br>
              <a:rPr lang="bs-Latn-BA" sz="2800" b="1" dirty="0"/>
            </a:br>
            <a:r>
              <a:rPr lang="bs-Latn-BA" sz="2800" b="1" dirty="0"/>
              <a:t>Viber  </a:t>
            </a:r>
            <a:r>
              <a:rPr lang="bs-Latn-BA" sz="2500" b="1" dirty="0"/>
              <a:t>kontakt broj 061 423 974</a:t>
            </a:r>
            <a:r>
              <a:rPr lang="en-US" sz="6000" b="1" dirty="0"/>
              <a:t/>
            </a:r>
            <a:br>
              <a:rPr lang="en-US" sz="6000" b="1" dirty="0"/>
            </a:br>
            <a:endParaRPr lang="en-US" sz="6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301" y="2560261"/>
            <a:ext cx="7127488" cy="4030108"/>
          </a:xfrm>
        </p:spPr>
      </p:pic>
    </p:spTree>
    <p:extLst>
      <p:ext uri="{BB962C8B-B14F-4D97-AF65-F5344CB8AC3E}">
        <p14:creationId xmlns:p14="http://schemas.microsoft.com/office/powerpoint/2010/main" val="3729746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19" y="365125"/>
            <a:ext cx="11809141" cy="1325563"/>
          </a:xfrm>
          <a:solidFill>
            <a:srgbClr val="FFC000"/>
          </a:solidFill>
        </p:spPr>
        <p:txBody>
          <a:bodyPr/>
          <a:lstStyle/>
          <a:p>
            <a:r>
              <a:rPr lang="bs-Latn-BA" dirty="0"/>
              <a:t>IZVOR  https://digital.bgs.ba/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234" y="1881382"/>
            <a:ext cx="10917044" cy="5198114"/>
          </a:xfrm>
          <a:prstGeom prst="rect">
            <a:avLst/>
          </a:prstGeom>
          <a:ln>
            <a:noFill/>
          </a:ln>
          <a:effectLst>
            <a:softEdge rad="112500"/>
          </a:effectLst>
        </p:spPr>
      </p:pic>
    </p:spTree>
    <p:extLst>
      <p:ext uri="{BB962C8B-B14F-4D97-AF65-F5344CB8AC3E}">
        <p14:creationId xmlns:p14="http://schemas.microsoft.com/office/powerpoint/2010/main" val="2357415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6771" cy="1924864"/>
          </a:xfrm>
          <a:solidFill>
            <a:srgbClr val="FFC000"/>
          </a:solidFill>
        </p:spPr>
        <p:txBody>
          <a:bodyPr>
            <a:noAutofit/>
          </a:bodyPr>
          <a:lstStyle/>
          <a:p>
            <a:r>
              <a:rPr lang="bs-Latn-BA" sz="2500" dirty="0" smtClean="0"/>
              <a:t>Svakako da se u biblioteke budućnosti uklapa </a:t>
            </a:r>
            <a:r>
              <a:rPr lang="bs-Latn-BA" sz="2500" b="1" dirty="0" smtClean="0"/>
              <a:t>projekat COBISS </a:t>
            </a:r>
            <a:r>
              <a:rPr lang="bs-Latn-BA" sz="2500" dirty="0" smtClean="0"/>
              <a:t>bibliotečkog sistema. </a:t>
            </a:r>
            <a:r>
              <a:rPr lang="en-US" sz="2500" dirty="0" smtClean="0"/>
              <a:t> </a:t>
            </a:r>
            <a:r>
              <a:rPr lang="bs-Latn-BA" sz="2500" dirty="0" smtClean="0"/>
              <a:t>U</a:t>
            </a:r>
            <a:r>
              <a:rPr lang="en-US" sz="2500" dirty="0" smtClean="0"/>
              <a:t> </a:t>
            </a:r>
            <a:r>
              <a:rPr lang="en-US" sz="2500" dirty="0" err="1"/>
              <a:t>Bosni</a:t>
            </a:r>
            <a:r>
              <a:rPr lang="en-US" sz="2500" dirty="0"/>
              <a:t> </a:t>
            </a:r>
            <a:r>
              <a:rPr lang="en-US" sz="2500" dirty="0" err="1"/>
              <a:t>i</a:t>
            </a:r>
            <a:r>
              <a:rPr lang="en-US" sz="2500" dirty="0"/>
              <a:t> </a:t>
            </a:r>
            <a:r>
              <a:rPr lang="en-US" sz="2500" dirty="0" err="1"/>
              <a:t>Hercegovini</a:t>
            </a:r>
            <a:r>
              <a:rPr lang="en-US" sz="2500" dirty="0"/>
              <a:t> je </a:t>
            </a:r>
            <a:r>
              <a:rPr lang="en-US" sz="2500" dirty="0" err="1"/>
              <a:t>trenutno</a:t>
            </a:r>
            <a:r>
              <a:rPr lang="en-US" sz="2500" b="1" dirty="0"/>
              <a:t> </a:t>
            </a:r>
            <a:r>
              <a:rPr lang="en-US" sz="2500" b="1" dirty="0" err="1"/>
              <a:t>uvezano</a:t>
            </a:r>
            <a:r>
              <a:rPr lang="en-US" sz="2500" b="1" dirty="0"/>
              <a:t> 78 </a:t>
            </a:r>
            <a:r>
              <a:rPr lang="en-US" sz="2500" b="1" dirty="0" err="1"/>
              <a:t>biblioteka</a:t>
            </a:r>
            <a:r>
              <a:rPr lang="en-US" sz="2500" b="1" dirty="0"/>
              <a:t> </a:t>
            </a:r>
            <a:r>
              <a:rPr lang="en-US" sz="2500" dirty="0"/>
              <a:t>u COBISS </a:t>
            </a:r>
            <a:r>
              <a:rPr lang="en-US" sz="2500" dirty="0" err="1"/>
              <a:t>sistem</a:t>
            </a:r>
            <a:r>
              <a:rPr lang="en-US" sz="2500" dirty="0"/>
              <a:t>.</a:t>
            </a:r>
            <a:br>
              <a:rPr lang="en-US" sz="2500" dirty="0"/>
            </a:br>
            <a:r>
              <a:rPr lang="en-US" sz="2500" dirty="0"/>
              <a:t>To </a:t>
            </a:r>
            <a:r>
              <a:rPr lang="en-US" sz="2500" dirty="0" err="1"/>
              <a:t>uključuje</a:t>
            </a:r>
            <a:r>
              <a:rPr lang="en-US" sz="2500" dirty="0"/>
              <a:t> </a:t>
            </a:r>
            <a:r>
              <a:rPr lang="en-US" sz="2500" dirty="0" err="1"/>
              <a:t>narodne</a:t>
            </a:r>
            <a:r>
              <a:rPr lang="en-US" sz="2500" dirty="0"/>
              <a:t>, </a:t>
            </a:r>
            <a:r>
              <a:rPr lang="en-US" sz="2500" dirty="0" err="1"/>
              <a:t>školske</a:t>
            </a:r>
            <a:r>
              <a:rPr lang="en-US" sz="2500" dirty="0"/>
              <a:t>, </a:t>
            </a:r>
            <a:r>
              <a:rPr lang="en-US" sz="2500" dirty="0" err="1"/>
              <a:t>univerzitetske</a:t>
            </a:r>
            <a:r>
              <a:rPr lang="en-US" sz="2500" dirty="0"/>
              <a:t> </a:t>
            </a:r>
            <a:r>
              <a:rPr lang="en-US" sz="2500" dirty="0" err="1"/>
              <a:t>i</a:t>
            </a:r>
            <a:r>
              <a:rPr lang="en-US" sz="2500" dirty="0"/>
              <a:t> </a:t>
            </a:r>
            <a:r>
              <a:rPr lang="en-US" sz="2500" dirty="0" err="1"/>
              <a:t>specijalizirane</a:t>
            </a:r>
            <a:r>
              <a:rPr lang="en-US" sz="2500" dirty="0"/>
              <a:t> </a:t>
            </a:r>
            <a:r>
              <a:rPr lang="en-US" sz="2500" dirty="0" err="1"/>
              <a:t>biblioteke</a:t>
            </a:r>
            <a:r>
              <a:rPr lang="en-US" sz="2500" dirty="0"/>
              <a:t> </a:t>
            </a:r>
            <a:r>
              <a:rPr lang="en-US" sz="2500" dirty="0" err="1"/>
              <a:t>koje</a:t>
            </a:r>
            <a:r>
              <a:rPr lang="en-US" sz="2500" dirty="0"/>
              <a:t> </a:t>
            </a:r>
            <a:r>
              <a:rPr lang="en-US" sz="2500" dirty="0" err="1"/>
              <a:t>zajednički</a:t>
            </a:r>
            <a:r>
              <a:rPr lang="en-US" sz="2500" dirty="0"/>
              <a:t> </a:t>
            </a:r>
            <a:r>
              <a:rPr lang="en-US" sz="2500" dirty="0" err="1"/>
              <a:t>koriste</a:t>
            </a:r>
            <a:r>
              <a:rPr lang="en-US" sz="2500" dirty="0"/>
              <a:t> </a:t>
            </a:r>
            <a:r>
              <a:rPr lang="en-US" sz="2500" dirty="0" err="1"/>
              <a:t>katalogizaciju</a:t>
            </a:r>
            <a:r>
              <a:rPr lang="en-US" sz="2500" dirty="0"/>
              <a:t> </a:t>
            </a:r>
            <a:r>
              <a:rPr lang="en-US" sz="2500" dirty="0" err="1"/>
              <a:t>i</a:t>
            </a:r>
            <a:r>
              <a:rPr lang="en-US" sz="2500" dirty="0"/>
              <a:t> </a:t>
            </a:r>
            <a:r>
              <a:rPr lang="en-US" sz="2500" dirty="0" err="1"/>
              <a:t>omogućavaju</a:t>
            </a:r>
            <a:r>
              <a:rPr lang="en-US" sz="2500" dirty="0"/>
              <a:t> </a:t>
            </a:r>
            <a:r>
              <a:rPr lang="en-US" sz="2500" dirty="0" err="1"/>
              <a:t>korisnicima</a:t>
            </a:r>
            <a:r>
              <a:rPr lang="en-US" sz="2500" dirty="0"/>
              <a:t> </a:t>
            </a:r>
            <a:r>
              <a:rPr lang="en-US" sz="2500" dirty="0" err="1"/>
              <a:t>pristup</a:t>
            </a:r>
            <a:r>
              <a:rPr lang="en-US" sz="2500" dirty="0"/>
              <a:t> </a:t>
            </a:r>
            <a:r>
              <a:rPr lang="en-US" sz="2500" dirty="0" err="1"/>
              <a:t>jedinstvenom</a:t>
            </a:r>
            <a:r>
              <a:rPr lang="en-US" sz="2500" dirty="0"/>
              <a:t> </a:t>
            </a:r>
            <a:r>
              <a:rPr lang="en-US" sz="2500" dirty="0" err="1"/>
              <a:t>pretraživanju</a:t>
            </a:r>
            <a:r>
              <a:rPr lang="en-US" sz="2500" dirty="0"/>
              <a:t> </a:t>
            </a:r>
            <a:r>
              <a:rPr lang="en-US" sz="2500" dirty="0" err="1"/>
              <a:t>građe</a:t>
            </a:r>
            <a:r>
              <a:rPr lang="en-US" sz="2500" dirty="0"/>
              <a:t> </a:t>
            </a:r>
            <a:r>
              <a:rPr lang="en-US" sz="2500" dirty="0" err="1"/>
              <a:t>širom</a:t>
            </a:r>
            <a:r>
              <a:rPr lang="en-US" sz="2500" dirty="0"/>
              <a:t> </a:t>
            </a:r>
            <a:r>
              <a:rPr lang="en-US" sz="2500" dirty="0" err="1"/>
              <a:t>zemlje</a:t>
            </a:r>
            <a:r>
              <a:rPr lang="en-US" sz="2500" dirty="0" smtClean="0"/>
              <a:t>.</a:t>
            </a:r>
            <a:r>
              <a:rPr lang="bs-Latn-BA" sz="2500" dirty="0" smtClean="0"/>
              <a:t> (Slika screenshot Cobiss web stranice)</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5"/>
            <a:ext cx="12076771" cy="5444970"/>
          </a:xfrm>
        </p:spPr>
      </p:pic>
    </p:spTree>
    <p:extLst>
      <p:ext uri="{BB962C8B-B14F-4D97-AF65-F5344CB8AC3E}">
        <p14:creationId xmlns:p14="http://schemas.microsoft.com/office/powerpoint/2010/main" val="218768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817"/>
            <a:ext cx="12191999" cy="7254900"/>
          </a:xfrm>
        </p:spPr>
      </p:pic>
    </p:spTree>
    <p:extLst>
      <p:ext uri="{BB962C8B-B14F-4D97-AF65-F5344CB8AC3E}">
        <p14:creationId xmlns:p14="http://schemas.microsoft.com/office/powerpoint/2010/main" val="42969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86345"/>
            <a:ext cx="11942956" cy="1325563"/>
          </a:xfrm>
          <a:solidFill>
            <a:srgbClr val="FFC000"/>
          </a:solidFill>
        </p:spPr>
        <p:txBody>
          <a:bodyPr/>
          <a:lstStyle/>
          <a:p>
            <a:r>
              <a:rPr lang="bs-Latn-BA" dirty="0" smtClean="0"/>
              <a:t>Liste biblioteka uvezanih u Cobiss sistem u BH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049" y="1446050"/>
            <a:ext cx="11639000" cy="5411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313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714" y="0"/>
            <a:ext cx="11515276" cy="7081024"/>
          </a:xfrm>
          <a:prstGeom prst="rect">
            <a:avLst/>
          </a:prstGeom>
          <a:ln>
            <a:noFill/>
          </a:ln>
          <a:effectLst>
            <a:softEdge rad="112500"/>
          </a:effectLst>
        </p:spPr>
      </p:pic>
    </p:spTree>
    <p:extLst>
      <p:ext uri="{BB962C8B-B14F-4D97-AF65-F5344CB8AC3E}">
        <p14:creationId xmlns:p14="http://schemas.microsoft.com/office/powerpoint/2010/main" val="281724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0361"/>
            <a:ext cx="11931805" cy="7203688"/>
          </a:xfrm>
          <a:prstGeom prst="rect">
            <a:avLst/>
          </a:prstGeom>
          <a:ln>
            <a:noFill/>
          </a:ln>
          <a:effectLst>
            <a:softEdge rad="112500"/>
          </a:effectLst>
        </p:spPr>
      </p:pic>
    </p:spTree>
    <p:extLst>
      <p:ext uri="{BB962C8B-B14F-4D97-AF65-F5344CB8AC3E}">
        <p14:creationId xmlns:p14="http://schemas.microsoft.com/office/powerpoint/2010/main" val="1033488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178420"/>
            <a:ext cx="12091639" cy="2531327"/>
          </a:xfrm>
          <a:solidFill>
            <a:srgbClr val="FFC000"/>
          </a:solidFill>
        </p:spPr>
        <p:txBody>
          <a:bodyPr>
            <a:noAutofit/>
          </a:bodyPr>
          <a:lstStyle/>
          <a:p>
            <a:r>
              <a:rPr lang="bs-Latn-BA" sz="2500" b="1" dirty="0" smtClean="0"/>
              <a:t>U javnim ustanovama sve više su prisutni </a:t>
            </a:r>
            <a:r>
              <a:rPr lang="en-US" sz="2500" b="1" dirty="0" smtClean="0"/>
              <a:t>HOLA </a:t>
            </a:r>
            <a:r>
              <a:rPr lang="en-US" sz="2500" b="1" dirty="0" err="1"/>
              <a:t>interaktivni</a:t>
            </a:r>
            <a:r>
              <a:rPr lang="en-US" sz="2500" b="1" dirty="0"/>
              <a:t> </a:t>
            </a:r>
            <a:r>
              <a:rPr lang="en-US" sz="2500" b="1" dirty="0" err="1" smtClean="0"/>
              <a:t>uređaj</a:t>
            </a:r>
            <a:r>
              <a:rPr lang="bs-Latn-BA" sz="2500" dirty="0" smtClean="0"/>
              <a:t>i. To </a:t>
            </a:r>
            <a:br>
              <a:rPr lang="bs-Latn-BA" sz="2500" dirty="0" smtClean="0"/>
            </a:br>
            <a:r>
              <a:rPr lang="en-US" sz="2500" dirty="0" smtClean="0"/>
              <a:t>je </a:t>
            </a:r>
            <a:r>
              <a:rPr lang="en-US" sz="2500" dirty="0" err="1"/>
              <a:t>pametan</a:t>
            </a:r>
            <a:r>
              <a:rPr lang="en-US" sz="2500" dirty="0"/>
              <a:t> </a:t>
            </a:r>
            <a:r>
              <a:rPr lang="en-US" sz="2500" dirty="0" err="1"/>
              <a:t>digitalni</a:t>
            </a:r>
            <a:r>
              <a:rPr lang="en-US" sz="2500" dirty="0"/>
              <a:t> </a:t>
            </a:r>
            <a:r>
              <a:rPr lang="en-US" sz="2500" dirty="0" err="1"/>
              <a:t>sistem</a:t>
            </a:r>
            <a:r>
              <a:rPr lang="en-US" sz="2500" dirty="0"/>
              <a:t> </a:t>
            </a:r>
            <a:r>
              <a:rPr lang="en-US" sz="2500" dirty="0" err="1"/>
              <a:t>sa</a:t>
            </a:r>
            <a:r>
              <a:rPr lang="en-US" sz="2500" dirty="0"/>
              <a:t> </a:t>
            </a:r>
            <a:r>
              <a:rPr lang="en-US" sz="2500" dirty="0" err="1"/>
              <a:t>ekranom</a:t>
            </a:r>
            <a:r>
              <a:rPr lang="en-US" sz="2500" dirty="0"/>
              <a:t> </a:t>
            </a:r>
            <a:r>
              <a:rPr lang="en-US" sz="2500" dirty="0" err="1" smtClean="0"/>
              <a:t>os</a:t>
            </a:r>
            <a:r>
              <a:rPr lang="bs-Latn-BA" sz="2500" dirty="0" smtClean="0"/>
              <a:t>j</a:t>
            </a:r>
            <a:r>
              <a:rPr lang="en-US" sz="2500" dirty="0" err="1" smtClean="0"/>
              <a:t>etljivim</a:t>
            </a:r>
            <a:r>
              <a:rPr lang="en-US" sz="2500" dirty="0" smtClean="0"/>
              <a:t> </a:t>
            </a:r>
            <a:r>
              <a:rPr lang="en-US" sz="2500" dirty="0" err="1"/>
              <a:t>na</a:t>
            </a:r>
            <a:r>
              <a:rPr lang="en-US" sz="2500" dirty="0"/>
              <a:t> </a:t>
            </a:r>
            <a:r>
              <a:rPr lang="en-US" sz="2500" dirty="0" err="1"/>
              <a:t>dodir</a:t>
            </a:r>
            <a:r>
              <a:rPr lang="en-US" sz="2500" dirty="0"/>
              <a:t>, </a:t>
            </a:r>
            <a:r>
              <a:rPr lang="en-US" sz="2500" dirty="0" err="1"/>
              <a:t>razvijen</a:t>
            </a:r>
            <a:r>
              <a:rPr lang="en-US" sz="2500" dirty="0"/>
              <a:t> od </a:t>
            </a:r>
            <a:r>
              <a:rPr lang="en-US" sz="2500" dirty="0" err="1"/>
              <a:t>strane</a:t>
            </a:r>
            <a:r>
              <a:rPr lang="en-US" sz="2500" dirty="0"/>
              <a:t> </a:t>
            </a:r>
            <a:r>
              <a:rPr lang="en-US" sz="2500" dirty="0" err="1"/>
              <a:t>kompanije</a:t>
            </a:r>
            <a:r>
              <a:rPr lang="en-US" sz="2500" dirty="0"/>
              <a:t> </a:t>
            </a:r>
            <a:r>
              <a:rPr lang="en-US" sz="2500" i="1" dirty="0" err="1"/>
              <a:t>Hola</a:t>
            </a:r>
            <a:r>
              <a:rPr lang="en-US" sz="2500" i="1" dirty="0"/>
              <a:t> Systems</a:t>
            </a:r>
            <a:r>
              <a:rPr lang="en-US" sz="2500" dirty="0"/>
              <a:t> </a:t>
            </a:r>
            <a:r>
              <a:rPr lang="en-US" sz="2500" dirty="0" err="1"/>
              <a:t>iz</a:t>
            </a:r>
            <a:r>
              <a:rPr lang="en-US" sz="2500" dirty="0"/>
              <a:t> </a:t>
            </a:r>
            <a:r>
              <a:rPr lang="en-US" sz="2500" dirty="0" err="1"/>
              <a:t>Srbije</a:t>
            </a:r>
            <a:r>
              <a:rPr lang="en-US" sz="2500" dirty="0"/>
              <a:t>. </a:t>
            </a:r>
            <a:r>
              <a:rPr lang="bs-Latn-BA" sz="2500" dirty="0" smtClean="0"/>
              <a:t/>
            </a:r>
            <a:br>
              <a:rPr lang="bs-Latn-BA" sz="2500" dirty="0" smtClean="0"/>
            </a:br>
            <a:r>
              <a:rPr lang="en-US" sz="2500" dirty="0" err="1" smtClean="0"/>
              <a:t>Ovi</a:t>
            </a:r>
            <a:r>
              <a:rPr lang="en-US" sz="2500" dirty="0" smtClean="0"/>
              <a:t> </a:t>
            </a:r>
            <a:r>
              <a:rPr lang="en-US" sz="2500" dirty="0" err="1"/>
              <a:t>uređaji</a:t>
            </a:r>
            <a:r>
              <a:rPr lang="en-US" sz="2500" dirty="0"/>
              <a:t> </a:t>
            </a:r>
            <a:r>
              <a:rPr lang="en-US" sz="2500" dirty="0" err="1"/>
              <a:t>su</a:t>
            </a:r>
            <a:r>
              <a:rPr lang="en-US" sz="2500" dirty="0"/>
              <a:t> </a:t>
            </a:r>
            <a:r>
              <a:rPr lang="en-US" sz="2500" dirty="0" err="1"/>
              <a:t>dizajnirani</a:t>
            </a:r>
            <a:r>
              <a:rPr lang="en-US" sz="2500" dirty="0"/>
              <a:t> </a:t>
            </a:r>
            <a:r>
              <a:rPr lang="en-US" sz="2500" dirty="0" err="1"/>
              <a:t>za</a:t>
            </a:r>
            <a:r>
              <a:rPr lang="en-US" sz="2500" dirty="0"/>
              <a:t> </a:t>
            </a:r>
            <a:r>
              <a:rPr lang="en-US" sz="2500" b="1" dirty="0" err="1"/>
              <a:t>interaktivnu</a:t>
            </a:r>
            <a:r>
              <a:rPr lang="en-US" sz="2500" b="1" dirty="0"/>
              <a:t> </a:t>
            </a:r>
            <a:r>
              <a:rPr lang="en-US" sz="2500" b="1" dirty="0" err="1"/>
              <a:t>komunikaciju</a:t>
            </a:r>
            <a:r>
              <a:rPr lang="en-US" sz="2500" b="1" dirty="0"/>
              <a:t> </a:t>
            </a:r>
            <a:r>
              <a:rPr lang="en-US" sz="2500" b="1" dirty="0" err="1"/>
              <a:t>sa</a:t>
            </a:r>
            <a:r>
              <a:rPr lang="en-US" sz="2500" b="1" dirty="0"/>
              <a:t> </a:t>
            </a:r>
            <a:r>
              <a:rPr lang="en-US" sz="2500" b="1" dirty="0" err="1"/>
              <a:t>korisnicima</a:t>
            </a:r>
            <a:r>
              <a:rPr lang="en-US" sz="2500" dirty="0"/>
              <a:t> u </a:t>
            </a:r>
            <a:r>
              <a:rPr lang="en-US" sz="2500" dirty="0" err="1"/>
              <a:t>javnim</a:t>
            </a:r>
            <a:r>
              <a:rPr lang="en-US" sz="2500" dirty="0"/>
              <a:t> </a:t>
            </a:r>
            <a:r>
              <a:rPr lang="en-US" sz="2500" dirty="0" err="1"/>
              <a:t>i</a:t>
            </a:r>
            <a:r>
              <a:rPr lang="en-US" sz="2500" dirty="0"/>
              <a:t> </a:t>
            </a:r>
            <a:r>
              <a:rPr lang="en-US" sz="2500" dirty="0" err="1"/>
              <a:t>poslovnim</a:t>
            </a:r>
            <a:r>
              <a:rPr lang="en-US" sz="2500" dirty="0"/>
              <a:t> </a:t>
            </a:r>
            <a:r>
              <a:rPr lang="en-US" sz="2500" dirty="0" err="1"/>
              <a:t>prostorima</a:t>
            </a:r>
            <a:r>
              <a:rPr lang="en-US" sz="2500" dirty="0"/>
              <a:t>, </a:t>
            </a:r>
            <a:r>
              <a:rPr lang="en-US" sz="2500" dirty="0" err="1"/>
              <a:t>poput</a:t>
            </a:r>
            <a:r>
              <a:rPr lang="en-US" sz="2500" dirty="0"/>
              <a:t> </a:t>
            </a:r>
            <a:r>
              <a:rPr lang="en-US" sz="2500" dirty="0" err="1"/>
              <a:t>muzeja</a:t>
            </a:r>
            <a:r>
              <a:rPr lang="en-US" sz="2500" dirty="0"/>
              <a:t>, </a:t>
            </a:r>
            <a:r>
              <a:rPr lang="en-US" sz="2500" dirty="0" err="1"/>
              <a:t>biblioteka</a:t>
            </a:r>
            <a:r>
              <a:rPr lang="en-US" sz="2500" dirty="0"/>
              <a:t>, </a:t>
            </a:r>
            <a:r>
              <a:rPr lang="en-US" sz="2500" dirty="0" err="1"/>
              <a:t>škola</a:t>
            </a:r>
            <a:r>
              <a:rPr lang="en-US" sz="2500" dirty="0"/>
              <a:t>, </a:t>
            </a:r>
            <a:r>
              <a:rPr lang="en-US" sz="2500" dirty="0" err="1"/>
              <a:t>banaka</a:t>
            </a:r>
            <a:r>
              <a:rPr lang="en-US" sz="2500" dirty="0"/>
              <a:t> </a:t>
            </a:r>
            <a:r>
              <a:rPr lang="en-US" sz="2500" dirty="0" err="1"/>
              <a:t>i</a:t>
            </a:r>
            <a:r>
              <a:rPr lang="en-US" sz="2500" dirty="0"/>
              <a:t> </a:t>
            </a:r>
            <a:r>
              <a:rPr lang="en-US" sz="2500" dirty="0" err="1"/>
              <a:t>turističkih</a:t>
            </a:r>
            <a:r>
              <a:rPr lang="en-US" sz="2500" dirty="0"/>
              <a:t> </a:t>
            </a:r>
            <a:r>
              <a:rPr lang="en-US" sz="2500" dirty="0" err="1"/>
              <a:t>centar</a:t>
            </a:r>
            <a:endParaRPr lang="en-US" sz="25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2205" y="2175403"/>
            <a:ext cx="4148254" cy="4972529"/>
          </a:xfrm>
        </p:spPr>
      </p:pic>
    </p:spTree>
    <p:extLst>
      <p:ext uri="{BB962C8B-B14F-4D97-AF65-F5344CB8AC3E}">
        <p14:creationId xmlns:p14="http://schemas.microsoft.com/office/powerpoint/2010/main" val="3036614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644" y="-91496"/>
            <a:ext cx="4520255" cy="7239428"/>
          </a:xfrm>
        </p:spPr>
      </p:pic>
    </p:spTree>
    <p:extLst>
      <p:ext uri="{BB962C8B-B14F-4D97-AF65-F5344CB8AC3E}">
        <p14:creationId xmlns:p14="http://schemas.microsoft.com/office/powerpoint/2010/main" val="331447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6157" y="345688"/>
            <a:ext cx="5531004" cy="6611861"/>
          </a:xfrm>
        </p:spPr>
      </p:pic>
    </p:spTree>
    <p:extLst>
      <p:ext uri="{BB962C8B-B14F-4D97-AF65-F5344CB8AC3E}">
        <p14:creationId xmlns:p14="http://schemas.microsoft.com/office/powerpoint/2010/main" val="358587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966" y="-278062"/>
            <a:ext cx="5528375" cy="6991095"/>
          </a:xfrm>
        </p:spPr>
      </p:pic>
    </p:spTree>
    <p:extLst>
      <p:ext uri="{BB962C8B-B14F-4D97-AF65-F5344CB8AC3E}">
        <p14:creationId xmlns:p14="http://schemas.microsoft.com/office/powerpoint/2010/main" val="225984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78" y="0"/>
            <a:ext cx="11296185" cy="3055435"/>
          </a:xfrm>
          <a:solidFill>
            <a:srgbClr val="FFC000"/>
          </a:solidFill>
        </p:spPr>
        <p:txBody>
          <a:bodyPr>
            <a:normAutofit fontScale="90000"/>
          </a:bodyPr>
          <a:lstStyle/>
          <a:p>
            <a:r>
              <a:rPr lang="bs-Latn-BA" sz="3300" b="1" dirty="0" smtClean="0"/>
              <a:t>PROMJENA ULOGE BIBLIOTEKE</a:t>
            </a:r>
            <a:br>
              <a:rPr lang="bs-Latn-BA" sz="3300" b="1" dirty="0" smtClean="0"/>
            </a:br>
            <a:r>
              <a:rPr lang="bs-Latn-BA" sz="3300" b="1" dirty="0" smtClean="0"/>
              <a:t>P</a:t>
            </a:r>
            <a:r>
              <a:rPr lang="bs-Latn-BA" sz="3600" b="1" dirty="0" smtClean="0"/>
              <a:t>iter Bofi u knjizi „Biblioteke u 21.vijeku“ citira: </a:t>
            </a:r>
            <a:br>
              <a:rPr lang="bs-Latn-BA" sz="3600" b="1" dirty="0" smtClean="0"/>
            </a:br>
            <a:r>
              <a:rPr lang="bs-Latn-BA" sz="3600" b="1" dirty="0" smtClean="0"/>
              <a:t>„</a:t>
            </a:r>
            <a:r>
              <a:rPr lang="en-US" sz="3600" b="1" dirty="0" err="1" smtClean="0"/>
              <a:t>Biblioteke</a:t>
            </a:r>
            <a:r>
              <a:rPr lang="en-US" sz="3600" b="1" dirty="0" smtClean="0"/>
              <a:t> </a:t>
            </a:r>
            <a:r>
              <a:rPr lang="en-US" sz="3600" b="1" dirty="0" err="1" smtClean="0"/>
              <a:t>budućnosti</a:t>
            </a:r>
            <a:r>
              <a:rPr lang="bs-Latn-BA" sz="3600" b="1" dirty="0" smtClean="0"/>
              <a:t> manje će biti mjesto gdje se čuvaju informacije, a više ulaz kroz koji će studenti i fakulteti  pristupati ogromnom broju informacionih izvora širom svijeta.“ Hawkins B.L. „The unsustainability of the traditional library“</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649" y="2575933"/>
            <a:ext cx="9055044" cy="4449337"/>
          </a:xfrm>
          <a:prstGeom prst="rect">
            <a:avLst/>
          </a:prstGeom>
          <a:ln>
            <a:noFill/>
          </a:ln>
          <a:effectLst>
            <a:softEdge rad="112500"/>
          </a:effectLst>
        </p:spPr>
      </p:pic>
    </p:spTree>
    <p:extLst>
      <p:ext uri="{BB962C8B-B14F-4D97-AF65-F5344CB8AC3E}">
        <p14:creationId xmlns:p14="http://schemas.microsoft.com/office/powerpoint/2010/main" val="108910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6" y="100361"/>
            <a:ext cx="11957824" cy="1590327"/>
          </a:xfrm>
          <a:solidFill>
            <a:srgbClr val="FFC000"/>
          </a:solidFill>
        </p:spPr>
        <p:txBody>
          <a:bodyPr>
            <a:normAutofit/>
          </a:bodyPr>
          <a:lstStyle/>
          <a:p>
            <a:r>
              <a:rPr lang="bs-Latn-BA" sz="2000" dirty="0" smtClean="0"/>
              <a:t>Kada govorimo o bibliotekama budućnosti, sve češće se koristi termin „</a:t>
            </a:r>
            <a:r>
              <a:rPr lang="bs-Latn-BA" sz="2000" b="1" dirty="0" smtClean="0"/>
              <a:t>UNIVERZUM INFORMACIJA</a:t>
            </a:r>
            <a:r>
              <a:rPr lang="bs-Latn-BA" sz="2000" dirty="0" smtClean="0"/>
              <a:t>“. To podrazumijeva ukupnost svih zabilježenih informacija koje postoje na svijetu i koje su potencijalno dostupne. Bibliotekari se godinama bave eksplozijom publikovanih informacija, i imaju problem da </a:t>
            </a:r>
            <a:r>
              <a:rPr lang="bs-Latn-BA" sz="2000" b="1" dirty="0" smtClean="0"/>
              <a:t>urede</a:t>
            </a:r>
            <a:r>
              <a:rPr lang="bs-Latn-BA" sz="2000" dirty="0" smtClean="0"/>
              <a:t> i korisniku olakšaju pristup svjetskim  informacijama.</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22" y="1988233"/>
            <a:ext cx="10069551" cy="4869767"/>
          </a:xfrm>
        </p:spPr>
      </p:pic>
    </p:spTree>
    <p:extLst>
      <p:ext uri="{BB962C8B-B14F-4D97-AF65-F5344CB8AC3E}">
        <p14:creationId xmlns:p14="http://schemas.microsoft.com/office/powerpoint/2010/main" val="972501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3000" b="1" dirty="0" err="1"/>
              <a:t>Uloga</a:t>
            </a:r>
            <a:r>
              <a:rPr lang="en-US" sz="3000" b="1" dirty="0"/>
              <a:t> </a:t>
            </a:r>
            <a:r>
              <a:rPr lang="en-US" sz="3000" b="1" dirty="0" err="1"/>
              <a:t>bibliotekara</a:t>
            </a:r>
            <a:r>
              <a:rPr lang="en-US" sz="3000" b="1" dirty="0"/>
              <a:t> se </a:t>
            </a:r>
            <a:r>
              <a:rPr lang="en-US" sz="3000" b="1" dirty="0" err="1"/>
              <a:t>mijenja</a:t>
            </a:r>
            <a:r>
              <a:rPr lang="en-US" sz="3000" dirty="0"/>
              <a:t> – </a:t>
            </a:r>
            <a:r>
              <a:rPr lang="en-US" sz="3000" dirty="0" err="1"/>
              <a:t>Više</a:t>
            </a:r>
            <a:r>
              <a:rPr lang="en-US" sz="3000" dirty="0"/>
              <a:t> </a:t>
            </a:r>
            <a:r>
              <a:rPr lang="en-US" sz="3000" dirty="0" err="1"/>
              <a:t>nisu</a:t>
            </a:r>
            <a:r>
              <a:rPr lang="en-US" sz="3000" dirty="0"/>
              <a:t> </a:t>
            </a:r>
            <a:r>
              <a:rPr lang="en-US" sz="3000" dirty="0" err="1"/>
              <a:t>čuvari</a:t>
            </a:r>
            <a:r>
              <a:rPr lang="en-US" sz="3000" dirty="0"/>
              <a:t> </a:t>
            </a:r>
            <a:r>
              <a:rPr lang="en-US" sz="3000" dirty="0" err="1"/>
              <a:t>knjiga</a:t>
            </a:r>
            <a:r>
              <a:rPr lang="en-US" sz="3000" dirty="0"/>
              <a:t>, </a:t>
            </a:r>
            <a:r>
              <a:rPr lang="en-US" sz="3000" dirty="0" err="1"/>
              <a:t>već</a:t>
            </a:r>
            <a:r>
              <a:rPr lang="en-US" sz="3000" dirty="0"/>
              <a:t> </a:t>
            </a:r>
            <a:r>
              <a:rPr lang="en-US" sz="3000" dirty="0" err="1"/>
              <a:t>edukatori</a:t>
            </a:r>
            <a:r>
              <a:rPr lang="en-US" sz="3000" dirty="0"/>
              <a:t>, </a:t>
            </a:r>
            <a:r>
              <a:rPr lang="en-US" sz="3000" dirty="0" err="1"/>
              <a:t>digitalni</a:t>
            </a:r>
            <a:r>
              <a:rPr lang="en-US" sz="3000" dirty="0"/>
              <a:t> </a:t>
            </a:r>
            <a:r>
              <a:rPr lang="en-US" sz="3000" dirty="0" err="1"/>
              <a:t>vodiči</a:t>
            </a:r>
            <a:r>
              <a:rPr lang="en-US" sz="3000" dirty="0"/>
              <a:t> </a:t>
            </a:r>
            <a:r>
              <a:rPr lang="en-US" sz="3000" dirty="0" err="1"/>
              <a:t>i</a:t>
            </a:r>
            <a:r>
              <a:rPr lang="en-US" sz="3000" dirty="0"/>
              <a:t> </a:t>
            </a:r>
            <a:r>
              <a:rPr lang="en-US" sz="3000" dirty="0" err="1"/>
              <a:t>dizajneri</a:t>
            </a:r>
            <a:r>
              <a:rPr lang="en-US" sz="3000" dirty="0"/>
              <a:t> </a:t>
            </a:r>
            <a:r>
              <a:rPr lang="en-US" sz="3000" dirty="0" err="1"/>
              <a:t>korisničkog</a:t>
            </a:r>
            <a:r>
              <a:rPr lang="en-US" sz="3000" dirty="0"/>
              <a:t> </a:t>
            </a:r>
            <a:r>
              <a:rPr lang="en-US" sz="3000" dirty="0" err="1"/>
              <a:t>iskustva</a:t>
            </a:r>
            <a:r>
              <a:rPr lang="en-US" sz="3000"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785" y="1690688"/>
            <a:ext cx="9177454" cy="5323429"/>
          </a:xfrm>
        </p:spPr>
      </p:pic>
    </p:spTree>
    <p:extLst>
      <p:ext uri="{BB962C8B-B14F-4D97-AF65-F5344CB8AC3E}">
        <p14:creationId xmlns:p14="http://schemas.microsoft.com/office/powerpoint/2010/main" val="674517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1"/>
            <a:ext cx="12047034" cy="1690688"/>
          </a:xfrm>
          <a:solidFill>
            <a:srgbClr val="FFC000"/>
          </a:solidFill>
        </p:spPr>
        <p:txBody>
          <a:bodyPr>
            <a:normAutofit/>
          </a:bodyPr>
          <a:lstStyle/>
          <a:p>
            <a:r>
              <a:rPr lang="bs-Latn-BA" sz="3500" b="1" dirty="0" smtClean="0"/>
              <a:t>Odsjek za Fil.fakultetu</a:t>
            </a:r>
            <a:r>
              <a:rPr lang="en-US" sz="3500" b="1" dirty="0" smtClean="0"/>
              <a:t> </a:t>
            </a:r>
            <a:r>
              <a:rPr lang="bs-Latn-BA" sz="3500" b="1" dirty="0" smtClean="0"/>
              <a:t>koji se nekad zvao „Odsjek za komparativnu književnost i </a:t>
            </a:r>
            <a:r>
              <a:rPr lang="en-US" sz="3500" b="1" dirty="0" err="1" smtClean="0"/>
              <a:t>bibliotekarstv</a:t>
            </a:r>
            <a:r>
              <a:rPr lang="bs-Latn-BA" sz="3500" b="1" dirty="0" smtClean="0"/>
              <a:t>o“ u Sarajevu </a:t>
            </a:r>
            <a:r>
              <a:rPr lang="en-US" sz="3500" b="1" dirty="0" err="1" smtClean="0"/>
              <a:t>preimenovan</a:t>
            </a:r>
            <a:r>
              <a:rPr lang="en-US" sz="3500" b="1" dirty="0" smtClean="0"/>
              <a:t> </a:t>
            </a:r>
            <a:r>
              <a:rPr lang="en-US" sz="3500" b="1" dirty="0"/>
              <a:t>u </a:t>
            </a:r>
            <a:r>
              <a:rPr lang="bs-Latn-BA" sz="3500" b="1" dirty="0" smtClean="0"/>
              <a:t>„</a:t>
            </a:r>
            <a:r>
              <a:rPr lang="en-US" sz="3500" b="1" dirty="0" err="1" smtClean="0"/>
              <a:t>Odsjek</a:t>
            </a:r>
            <a:r>
              <a:rPr lang="en-US" sz="3500" b="1" dirty="0" smtClean="0"/>
              <a:t> </a:t>
            </a:r>
            <a:r>
              <a:rPr lang="en-US" sz="3500" b="1" dirty="0" err="1"/>
              <a:t>za</a:t>
            </a:r>
            <a:r>
              <a:rPr lang="en-US" sz="3500" b="1" dirty="0"/>
              <a:t> </a:t>
            </a:r>
            <a:r>
              <a:rPr lang="en-US" sz="3500" b="1" dirty="0" err="1"/>
              <a:t>komparativnu</a:t>
            </a:r>
            <a:r>
              <a:rPr lang="en-US" sz="3500" b="1" dirty="0"/>
              <a:t> </a:t>
            </a:r>
            <a:r>
              <a:rPr lang="en-US" sz="3500" b="1" dirty="0" err="1"/>
              <a:t>književnost</a:t>
            </a:r>
            <a:r>
              <a:rPr lang="en-US" sz="3500" b="1" dirty="0"/>
              <a:t> </a:t>
            </a:r>
            <a:r>
              <a:rPr lang="en-US" sz="3500" b="1" dirty="0" err="1"/>
              <a:t>i</a:t>
            </a:r>
            <a:r>
              <a:rPr lang="en-US" sz="3500" b="1" dirty="0"/>
              <a:t> </a:t>
            </a:r>
            <a:r>
              <a:rPr lang="en-US" sz="3500" b="1" dirty="0" err="1"/>
              <a:t>informacijske</a:t>
            </a:r>
            <a:r>
              <a:rPr lang="en-US" sz="3500" b="1" dirty="0"/>
              <a:t> </a:t>
            </a:r>
            <a:r>
              <a:rPr lang="en-US" sz="3500" b="1" dirty="0" err="1" smtClean="0"/>
              <a:t>nauke</a:t>
            </a:r>
            <a:r>
              <a:rPr lang="bs-Latn-BA" sz="3500" b="1" dirty="0" smtClean="0"/>
              <a:t>“</a:t>
            </a:r>
            <a:endParaRPr lang="en-US" sz="35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746" y="1690688"/>
            <a:ext cx="11508059" cy="5167311"/>
          </a:xfrm>
        </p:spPr>
      </p:pic>
    </p:spTree>
    <p:extLst>
      <p:ext uri="{BB962C8B-B14F-4D97-AF65-F5344CB8AC3E}">
        <p14:creationId xmlns:p14="http://schemas.microsoft.com/office/powerpoint/2010/main" val="354181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40" y="0"/>
            <a:ext cx="11675326" cy="1690688"/>
          </a:xfrm>
          <a:solidFill>
            <a:srgbClr val="FFC000"/>
          </a:solidFill>
        </p:spPr>
        <p:txBody>
          <a:bodyPr>
            <a:normAutofit fontScale="90000"/>
          </a:bodyPr>
          <a:lstStyle/>
          <a:p>
            <a:r>
              <a:rPr lang="bs-Latn-BA" sz="2000" dirty="0" smtClean="0"/>
              <a:t>„</a:t>
            </a:r>
            <a:r>
              <a:rPr lang="bs-Latn-BA" sz="2500" dirty="0" smtClean="0"/>
              <a:t>U svijetu koji se vječno mijenja, jedina izvjesnost je upravo promjena. Stoga se strategije za stvaranje biblioteka i bibliotekara za 21.vijek moraju usmjeriti ne samo za osposobljavanje da se prilagode promjenama, već da se pripreme za njih, olakšaju i uobliče.“ </a:t>
            </a:r>
            <a:br>
              <a:rPr lang="bs-Latn-BA" sz="2500" dirty="0" smtClean="0"/>
            </a:br>
            <a:r>
              <a:rPr lang="bs-Latn-BA" sz="2000" dirty="0" smtClean="0"/>
              <a:t/>
            </a:r>
            <a:br>
              <a:rPr lang="bs-Latn-BA" sz="2000" dirty="0" smtClean="0"/>
            </a:br>
            <a:r>
              <a:rPr lang="bs-Latn-BA" sz="2000" dirty="0" smtClean="0"/>
              <a:t>Tennant R. Strategije za izgradnju biblioteka i bibliotekara za 21. vijek“</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420" y="1690689"/>
            <a:ext cx="11742234" cy="5669116"/>
          </a:xfrm>
          <a:prstGeom prst="rect">
            <a:avLst/>
          </a:prstGeom>
          <a:ln>
            <a:noFill/>
          </a:ln>
          <a:effectLst>
            <a:softEdge rad="112500"/>
          </a:effectLst>
        </p:spPr>
      </p:pic>
    </p:spTree>
    <p:extLst>
      <p:ext uri="{BB962C8B-B14F-4D97-AF65-F5344CB8AC3E}">
        <p14:creationId xmlns:p14="http://schemas.microsoft.com/office/powerpoint/2010/main" val="120346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4" y="365125"/>
            <a:ext cx="11753384" cy="1842816"/>
          </a:xfrm>
          <a:solidFill>
            <a:srgbClr val="FFC000"/>
          </a:solidFill>
        </p:spPr>
        <p:txBody>
          <a:bodyPr>
            <a:normAutofit fontScale="90000"/>
          </a:bodyPr>
          <a:lstStyle/>
          <a:p>
            <a:r>
              <a:rPr lang="en-US" b="1" dirty="0" err="1"/>
              <a:t>Biblioteke</a:t>
            </a:r>
            <a:r>
              <a:rPr lang="en-US" b="1" dirty="0"/>
              <a:t> </a:t>
            </a:r>
            <a:r>
              <a:rPr lang="en-US" b="1" dirty="0" err="1" smtClean="0"/>
              <a:t>budućnosti</a:t>
            </a:r>
            <a:r>
              <a:rPr lang="bs-Latn-BA" b="1" dirty="0" smtClean="0"/>
              <a:t> imaće jednu zajedničku misiju: omogućiti korisnicima pristup i korištenje informacija koje su im potrebne.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24" y="2207941"/>
            <a:ext cx="8742556" cy="4795025"/>
          </a:xfrm>
        </p:spPr>
      </p:pic>
    </p:spTree>
    <p:extLst>
      <p:ext uri="{BB962C8B-B14F-4D97-AF65-F5344CB8AC3E}">
        <p14:creationId xmlns:p14="http://schemas.microsoft.com/office/powerpoint/2010/main" val="93668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825624"/>
          </a:xfrm>
          <a:solidFill>
            <a:srgbClr val="FFC000"/>
          </a:solidFill>
        </p:spPr>
        <p:txBody>
          <a:bodyPr>
            <a:noAutofit/>
          </a:bodyPr>
          <a:lstStyle/>
          <a:p>
            <a:r>
              <a:rPr lang="bs-Latn-BA" sz="2600" b="1" dirty="0" smtClean="0"/>
              <a:t>Biblioteka gubi tradicionalnu ulogu POSREDNIKA između korisnika i izvora informacija. Korisnik sad ide direktno na izvor. Ali uloga biblioteke i dalje je važna u procesu pronalaženja informacija, jer štedi korisnikovo vrijeme čineći naizgled nepoznate izvore poznatim.</a:t>
            </a:r>
            <a:endParaRPr lang="en-US" sz="2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99909"/>
            <a:ext cx="10515600" cy="4523193"/>
          </a:xfrm>
        </p:spPr>
      </p:pic>
    </p:spTree>
    <p:extLst>
      <p:ext uri="{BB962C8B-B14F-4D97-AF65-F5344CB8AC3E}">
        <p14:creationId xmlns:p14="http://schemas.microsoft.com/office/powerpoint/2010/main" val="352742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722"/>
            <a:ext cx="12099073" cy="2207941"/>
          </a:xfrm>
          <a:solidFill>
            <a:srgbClr val="FFC000"/>
          </a:solidFill>
        </p:spPr>
        <p:txBody>
          <a:bodyPr>
            <a:normAutofit fontScale="90000"/>
          </a:bodyPr>
          <a:lstStyle/>
          <a:p>
            <a:pPr lvl="0"/>
            <a:r>
              <a:rPr lang="bs-Latn-BA" sz="3300" b="1" dirty="0" smtClean="0"/>
              <a:t/>
            </a:r>
            <a:br>
              <a:rPr lang="bs-Latn-BA" sz="3300" b="1" dirty="0" smtClean="0"/>
            </a:br>
            <a:r>
              <a:rPr lang="bs-Latn-BA" sz="3300" b="1" dirty="0"/>
              <a:t/>
            </a:r>
            <a:br>
              <a:rPr lang="bs-Latn-BA" sz="3300" b="1" dirty="0"/>
            </a:br>
            <a:r>
              <a:rPr lang="bs-Latn-BA" sz="3300" b="1" dirty="0" smtClean="0"/>
              <a:t>Biblioteka postaje  prostor </a:t>
            </a:r>
            <a:r>
              <a:rPr lang="en-US" sz="3300" b="1" dirty="0" smtClean="0"/>
              <a:t> </a:t>
            </a:r>
            <a:r>
              <a:rPr lang="en-US" sz="3300" dirty="0" err="1"/>
              <a:t>za</a:t>
            </a:r>
            <a:r>
              <a:rPr lang="en-US" sz="3300" dirty="0"/>
              <a:t> </a:t>
            </a:r>
            <a:r>
              <a:rPr lang="en-US" sz="3300" dirty="0" err="1"/>
              <a:t>radionice</a:t>
            </a:r>
            <a:r>
              <a:rPr lang="en-US" sz="3300" dirty="0" smtClean="0"/>
              <a:t>,, </a:t>
            </a:r>
            <a:r>
              <a:rPr lang="en-US" sz="3300" dirty="0" err="1"/>
              <a:t>digitalne</a:t>
            </a:r>
            <a:r>
              <a:rPr lang="en-US" sz="3300" dirty="0"/>
              <a:t> </a:t>
            </a:r>
            <a:r>
              <a:rPr lang="en-US" sz="3300" dirty="0" err="1"/>
              <a:t>laboratorije</a:t>
            </a:r>
            <a:r>
              <a:rPr lang="en-US" sz="3300" dirty="0"/>
              <a:t> (makerspace), </a:t>
            </a:r>
            <a:r>
              <a:rPr lang="en-US" sz="3300" dirty="0" err="1"/>
              <a:t>gdje</a:t>
            </a:r>
            <a:r>
              <a:rPr lang="en-US" sz="3300" dirty="0"/>
              <a:t> </a:t>
            </a:r>
            <a:r>
              <a:rPr lang="en-US" sz="3300" dirty="0" err="1"/>
              <a:t>korisnici</a:t>
            </a:r>
            <a:r>
              <a:rPr lang="en-US" sz="3300" dirty="0"/>
              <a:t> </a:t>
            </a:r>
            <a:r>
              <a:rPr lang="en-US" sz="3300" dirty="0" err="1"/>
              <a:t>mogu</a:t>
            </a:r>
            <a:r>
              <a:rPr lang="en-US" sz="3300" dirty="0"/>
              <a:t> </a:t>
            </a:r>
            <a:r>
              <a:rPr lang="en-US" sz="3300" dirty="0" err="1"/>
              <a:t>stvarati</a:t>
            </a:r>
            <a:r>
              <a:rPr lang="en-US" sz="3300" dirty="0"/>
              <a:t>, </a:t>
            </a:r>
            <a:r>
              <a:rPr lang="en-US" sz="3300" dirty="0" err="1" smtClean="0"/>
              <a:t>učiti</a:t>
            </a:r>
            <a:r>
              <a:rPr lang="bs-Latn-BA" sz="3300" dirty="0" smtClean="0"/>
              <a:t> </a:t>
            </a:r>
            <a:r>
              <a:rPr lang="en-US" sz="3300" dirty="0" err="1" smtClean="0"/>
              <a:t>programiranje</a:t>
            </a:r>
            <a:r>
              <a:rPr lang="en-US" sz="3300" dirty="0"/>
              <a:t>, 3D </a:t>
            </a:r>
            <a:r>
              <a:rPr lang="en-US" sz="3300" dirty="0" err="1"/>
              <a:t>printati</a:t>
            </a:r>
            <a:r>
              <a:rPr lang="en-US" sz="3300" dirty="0"/>
              <a:t> </a:t>
            </a:r>
            <a:r>
              <a:rPr lang="en-US" sz="3300" dirty="0" err="1"/>
              <a:t>i</a:t>
            </a:r>
            <a:r>
              <a:rPr lang="en-US" sz="3300" dirty="0"/>
              <a:t> </a:t>
            </a:r>
            <a:r>
              <a:rPr lang="en-US" sz="3300" dirty="0" smtClean="0"/>
              <a:t>s</a:t>
            </a:r>
            <a:r>
              <a:rPr lang="bs-Latn-BA" sz="3300" dirty="0" smtClean="0"/>
              <a:t>a</a:t>
            </a:r>
            <a:r>
              <a:rPr lang="en-US" sz="3300" dirty="0" err="1" smtClean="0"/>
              <a:t>rađivati</a:t>
            </a:r>
            <a:r>
              <a:rPr lang="en-US" sz="3300" dirty="0"/>
              <a:t>.</a:t>
            </a:r>
            <a:br>
              <a:rPr lang="en-US" sz="3300" dirty="0"/>
            </a:br>
            <a:r>
              <a:rPr lang="en-US" sz="3300" dirty="0" err="1"/>
              <a:t>Podrška</a:t>
            </a:r>
            <a:r>
              <a:rPr lang="en-US" sz="3300" dirty="0"/>
              <a:t> </a:t>
            </a:r>
            <a:r>
              <a:rPr lang="en-US" sz="3300" dirty="0" err="1"/>
              <a:t>cjeloživotnom</a:t>
            </a:r>
            <a:r>
              <a:rPr lang="en-US" sz="3300" dirty="0"/>
              <a:t> </a:t>
            </a:r>
            <a:r>
              <a:rPr lang="en-US" sz="3300" dirty="0" err="1"/>
              <a:t>učenju</a:t>
            </a:r>
            <a:r>
              <a:rPr lang="en-US" sz="3300" dirty="0"/>
              <a:t> </a:t>
            </a:r>
            <a:r>
              <a:rPr lang="en-US" sz="3300" dirty="0" err="1"/>
              <a:t>i</a:t>
            </a:r>
            <a:r>
              <a:rPr lang="en-US" sz="3300" dirty="0"/>
              <a:t> </a:t>
            </a:r>
            <a:r>
              <a:rPr lang="en-US" sz="3300" dirty="0" err="1"/>
              <a:t>razvoju</a:t>
            </a:r>
            <a:r>
              <a:rPr lang="en-US" sz="3300" dirty="0"/>
              <a:t> </a:t>
            </a:r>
            <a:r>
              <a:rPr lang="en-US" sz="3300" dirty="0" err="1"/>
              <a:t>digitalnih</a:t>
            </a:r>
            <a:r>
              <a:rPr lang="en-US" sz="3300" dirty="0"/>
              <a:t> </a:t>
            </a:r>
            <a:r>
              <a:rPr lang="en-US" sz="3300" dirty="0" err="1"/>
              <a:t>vještina</a:t>
            </a:r>
            <a:r>
              <a:rPr lang="en-US" sz="3300" dirty="0"/>
              <a:t>.</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224" y="2408663"/>
            <a:ext cx="5408342" cy="4326674"/>
          </a:xfrm>
        </p:spPr>
      </p:pic>
    </p:spTree>
    <p:extLst>
      <p:ext uri="{BB962C8B-B14F-4D97-AF65-F5344CB8AC3E}">
        <p14:creationId xmlns:p14="http://schemas.microsoft.com/office/powerpoint/2010/main" val="126814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9" y="149496"/>
            <a:ext cx="12533969" cy="2036376"/>
          </a:xfrm>
          <a:solidFill>
            <a:srgbClr val="FFC000"/>
          </a:solidFill>
        </p:spPr>
        <p:txBody>
          <a:bodyPr>
            <a:normAutofit fontScale="90000"/>
          </a:bodyPr>
          <a:lstStyle/>
          <a:p>
            <a:r>
              <a:rPr lang="bs-Latn-BA" sz="3300" b="1" dirty="0" smtClean="0"/>
              <a:t/>
            </a:r>
            <a:br>
              <a:rPr lang="bs-Latn-BA" sz="3300" b="1" dirty="0" smtClean="0"/>
            </a:br>
            <a:r>
              <a:rPr lang="en-US" sz="3300" b="1" dirty="0" err="1" smtClean="0"/>
              <a:t>Pristupačnost</a:t>
            </a:r>
            <a:r>
              <a:rPr lang="en-US" sz="3300" b="1" dirty="0" smtClean="0"/>
              <a:t> </a:t>
            </a:r>
            <a:r>
              <a:rPr lang="en-US" sz="3300" b="1" dirty="0" err="1"/>
              <a:t>i</a:t>
            </a:r>
            <a:r>
              <a:rPr lang="en-US" sz="3300" b="1" dirty="0"/>
              <a:t> </a:t>
            </a:r>
            <a:r>
              <a:rPr lang="en-US" sz="3300" b="1" dirty="0" err="1"/>
              <a:t>inkluzivnost</a:t>
            </a:r>
            <a:r>
              <a:rPr lang="en-US" sz="3300" b="1" dirty="0"/>
              <a:t> </a:t>
            </a:r>
            <a:r>
              <a:rPr lang="en-US" sz="3300" dirty="0"/>
              <a:t/>
            </a:r>
            <a:br>
              <a:rPr lang="en-US" sz="3300" dirty="0"/>
            </a:br>
            <a:r>
              <a:rPr lang="en-US" sz="3300" dirty="0" err="1"/>
              <a:t>Biblioteke</a:t>
            </a:r>
            <a:r>
              <a:rPr lang="en-US" sz="3300" dirty="0"/>
              <a:t> </a:t>
            </a:r>
            <a:r>
              <a:rPr lang="en-US" sz="3300" dirty="0" err="1"/>
              <a:t>će</a:t>
            </a:r>
            <a:r>
              <a:rPr lang="en-US" sz="3300" dirty="0"/>
              <a:t> </a:t>
            </a:r>
            <a:r>
              <a:rPr lang="en-US" sz="3300" dirty="0" err="1"/>
              <a:t>nastojati</a:t>
            </a:r>
            <a:r>
              <a:rPr lang="en-US" sz="3300" dirty="0"/>
              <a:t> </a:t>
            </a:r>
            <a:r>
              <a:rPr lang="en-US" sz="3300" dirty="0" err="1"/>
              <a:t>biti</a:t>
            </a:r>
            <a:r>
              <a:rPr lang="en-US" sz="3300" dirty="0"/>
              <a:t> </a:t>
            </a:r>
            <a:r>
              <a:rPr lang="en-US" sz="3300" dirty="0" err="1"/>
              <a:t>dostupne</a:t>
            </a:r>
            <a:r>
              <a:rPr lang="en-US" sz="3300" dirty="0"/>
              <a:t> </a:t>
            </a:r>
            <a:r>
              <a:rPr lang="en-US" sz="3300" dirty="0" err="1"/>
              <a:t>svima</a:t>
            </a:r>
            <a:r>
              <a:rPr lang="en-US" sz="3300" dirty="0"/>
              <a:t>, bez </a:t>
            </a:r>
            <a:r>
              <a:rPr lang="en-US" sz="3300" dirty="0" err="1"/>
              <a:t>obzira</a:t>
            </a:r>
            <a:r>
              <a:rPr lang="en-US" sz="3300" dirty="0"/>
              <a:t> </a:t>
            </a:r>
            <a:r>
              <a:rPr lang="en-US" sz="3300" dirty="0" err="1"/>
              <a:t>na</a:t>
            </a:r>
            <a:r>
              <a:rPr lang="en-US" sz="3300" dirty="0"/>
              <a:t> </a:t>
            </a:r>
            <a:r>
              <a:rPr lang="en-US" sz="3300" dirty="0" err="1"/>
              <a:t>dob</a:t>
            </a:r>
            <a:r>
              <a:rPr lang="en-US" sz="3300" dirty="0"/>
              <a:t>, </a:t>
            </a:r>
            <a:r>
              <a:rPr lang="en-US" sz="3300" dirty="0" err="1"/>
              <a:t>sposobnosti</a:t>
            </a:r>
            <a:r>
              <a:rPr lang="en-US" sz="3300" dirty="0"/>
              <a:t> </a:t>
            </a:r>
            <a:r>
              <a:rPr lang="en-US" sz="3300" dirty="0" err="1"/>
              <a:t>ili</a:t>
            </a:r>
            <a:r>
              <a:rPr lang="en-US" sz="3300" dirty="0"/>
              <a:t> </a:t>
            </a:r>
            <a:r>
              <a:rPr lang="en-US" sz="3300" dirty="0" err="1"/>
              <a:t>socioekonomski</a:t>
            </a:r>
            <a:r>
              <a:rPr lang="en-US" sz="3300" dirty="0"/>
              <a:t> </a:t>
            </a:r>
            <a:r>
              <a:rPr lang="en-US" sz="3300" dirty="0" smtClean="0"/>
              <a:t>status.</a:t>
            </a:r>
            <a:r>
              <a:rPr lang="bs-Latn-BA" sz="3300" dirty="0" smtClean="0"/>
              <a:t>Pozitivni lokalni primjer je </a:t>
            </a:r>
            <a:r>
              <a:rPr lang="bs-Latn-BA" sz="3300" b="1" dirty="0" smtClean="0">
                <a:solidFill>
                  <a:srgbClr val="FF0000"/>
                </a:solidFill>
              </a:rPr>
              <a:t>digitalizacija  JU Biblioteke grada Sarajeva,  </a:t>
            </a:r>
            <a:r>
              <a:rPr lang="bs-Latn-BA" sz="3300" dirty="0" smtClean="0"/>
              <a:t>gdje su digitalizirane knjige, novinski članci,časopisi,rukopisi,fotografije,kartografska </a:t>
            </a:r>
            <a:r>
              <a:rPr lang="bs-Latn-BA" sz="3300" dirty="0"/>
              <a:t>građa. https://digital.bgs.ba/</a:t>
            </a: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119" y="2185872"/>
            <a:ext cx="11407696" cy="4817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776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365125"/>
            <a:ext cx="12069337" cy="1325563"/>
          </a:xfrm>
          <a:solidFill>
            <a:srgbClr val="FFC000"/>
          </a:solidFill>
        </p:spPr>
        <p:txBody>
          <a:bodyPr/>
          <a:lstStyle/>
          <a:p>
            <a:r>
              <a:rPr lang="bs-Latn-BA" dirty="0"/>
              <a:t>IZVOR  https://digital.bgs.ba/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317" y="1814474"/>
            <a:ext cx="11117765" cy="5058724"/>
          </a:xfrm>
          <a:prstGeom prst="rect">
            <a:avLst/>
          </a:prstGeom>
          <a:ln>
            <a:noFill/>
          </a:ln>
          <a:effectLst>
            <a:softEdge rad="112500"/>
          </a:effectLst>
        </p:spPr>
      </p:pic>
    </p:spTree>
    <p:extLst>
      <p:ext uri="{BB962C8B-B14F-4D97-AF65-F5344CB8AC3E}">
        <p14:creationId xmlns:p14="http://schemas.microsoft.com/office/powerpoint/2010/main" val="1823076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65125"/>
            <a:ext cx="11441151" cy="1325563"/>
          </a:xfrm>
          <a:solidFill>
            <a:srgbClr val="FFC000"/>
          </a:solidFill>
        </p:spPr>
        <p:txBody>
          <a:bodyPr/>
          <a:lstStyle/>
          <a:p>
            <a:r>
              <a:rPr lang="bs-Latn-BA" dirty="0"/>
              <a:t>IZVOR  https://digital.bgs.ba/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146" y="1690688"/>
            <a:ext cx="10147610" cy="5657966"/>
          </a:xfrm>
          <a:prstGeom prst="rect">
            <a:avLst/>
          </a:prstGeom>
          <a:ln>
            <a:noFill/>
          </a:ln>
          <a:effectLst>
            <a:softEdge rad="112500"/>
          </a:effectLst>
        </p:spPr>
      </p:pic>
    </p:spTree>
    <p:extLst>
      <p:ext uri="{BB962C8B-B14F-4D97-AF65-F5344CB8AC3E}">
        <p14:creationId xmlns:p14="http://schemas.microsoft.com/office/powerpoint/2010/main" val="38449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bs-Latn-BA" dirty="0"/>
              <a:t>IZVOR  https://digital.bgs.ba/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515599" cy="4995999"/>
          </a:xfrm>
          <a:prstGeom prst="rect">
            <a:avLst/>
          </a:prstGeom>
          <a:ln>
            <a:noFill/>
          </a:ln>
          <a:effectLst>
            <a:softEdge rad="112500"/>
          </a:effectLst>
        </p:spPr>
      </p:pic>
    </p:spTree>
    <p:extLst>
      <p:ext uri="{BB962C8B-B14F-4D97-AF65-F5344CB8AC3E}">
        <p14:creationId xmlns:p14="http://schemas.microsoft.com/office/powerpoint/2010/main" val="377483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541</Words>
  <Application>Microsoft Office PowerPoint</Application>
  <PresentationFormat>Widescreen</PresentationFormat>
  <Paragraphs>17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BIBLIOTEKE BUDUĆNOSTI Predavač: Mirsad Alić,prof.bosanskog jezika i književnosti Seminar za uposlenike na radnim mjestima bibliotekara, KŠC Tuzla,23.-24.juni 2025. Viber  kontakt broj 061 423 974 </vt:lpstr>
      <vt:lpstr>PROMJENA ULOGE BIBLIOTEKE Piter Bofi u knjizi „Biblioteke u 21.vijeku“ citira:  „Biblioteke budućnosti manje će biti mjesto gdje se čuvaju informacije, a više ulaz kroz koji će studenti i fakulteti  pristupati ogromnom broju informacionih izvora širom svijeta.“ Hawkins B.L. „The unsustainability of the traditional library“ </vt:lpstr>
      <vt:lpstr>Biblioteke budućnosti imaće jednu zajedničku misiju: omogućiti korisnicima pristup i korištenje informacija koje su im potrebne.</vt:lpstr>
      <vt:lpstr>Biblioteka gubi tradicionalnu ulogu POSREDNIKA između korisnika i izvora informacija. Korisnik sad ide direktno na izvor. Ali uloga biblioteke i dalje je važna u procesu pronalaženja informacija, jer štedi korisnikovo vrijeme čineći naizgled nepoznate izvore poznatim.</vt:lpstr>
      <vt:lpstr>  Biblioteka postaje  prostor  za radionice,, digitalne laboratorije (makerspace), gdje korisnici mogu stvarati, učiti programiranje, 3D printati i sarađivati. Podrška cjeloživotnom učenju i razvoju digitalnih vještina. </vt:lpstr>
      <vt:lpstr> Pristupačnost i inkluzivnost  Biblioteke će nastojati biti dostupne svima, bez obzira na dob, sposobnosti ili socioekonomski status.Pozitivni lokalni primjer je digitalizacija  JU Biblioteke grada Sarajeva,  gdje su digitalizirane knjige, novinski članci,časopisi,rukopisi,fotografije,kartografska građa. https://digital.bgs.ba/ </vt:lpstr>
      <vt:lpstr>IZVOR  https://digital.bgs.ba/</vt:lpstr>
      <vt:lpstr>IZVOR  https://digital.bgs.ba/</vt:lpstr>
      <vt:lpstr>IZVOR  https://digital.bgs.ba/</vt:lpstr>
      <vt:lpstr>IZVOR  https://digital.bgs.ba/</vt:lpstr>
      <vt:lpstr>Svakako da se u biblioteke budućnosti uklapa projekat COBISS bibliotečkog sistema.  U Bosni i Hercegovini je trenutno uvezano 78 biblioteka u COBISS sistem. To uključuje narodne, školske, univerzitetske i specijalizirane biblioteke koje zajednički koriste katalogizaciju i omogućavaju korisnicima pristup jedinstvenom pretraživanju građe širom zemlje. (Slika screenshot Cobiss web stranice) </vt:lpstr>
      <vt:lpstr>PowerPoint Presentation</vt:lpstr>
      <vt:lpstr>Liste biblioteka uvezanih u Cobiss sistem u BH</vt:lpstr>
      <vt:lpstr>PowerPoint Presentation</vt:lpstr>
      <vt:lpstr>PowerPoint Presentation</vt:lpstr>
      <vt:lpstr>U javnim ustanovama sve više su prisutni HOLA interaktivni uređaji. To  je pametan digitalni sistem sa ekranom osjetljivim na dodir, razvijen od strane kompanije Hola Systems iz Srbije.  Ovi uređaji su dizajnirani za interaktivnu komunikaciju sa korisnicima u javnim i poslovnim prostorima, poput muzeja, biblioteka, škola, banaka i turističkih centar</vt:lpstr>
      <vt:lpstr>PowerPoint Presentation</vt:lpstr>
      <vt:lpstr>PowerPoint Presentation</vt:lpstr>
      <vt:lpstr>PowerPoint Presentation</vt:lpstr>
      <vt:lpstr>Kada govorimo o bibliotekama budućnosti, sve češće se koristi termin „UNIVERZUM INFORMACIJA“. To podrazumijeva ukupnost svih zabilježenih informacija koje postoje na svijetu i koje su potencijalno dostupne. Bibliotekari se godinama bave eksplozijom publikovanih informacija, i imaju problem da urede i korisniku olakšaju pristup svjetskim  informacijama.</vt:lpstr>
      <vt:lpstr>Uloga bibliotekara se mijenja – Više nisu čuvari knjiga, već edukatori, digitalni vodiči i dizajneri korisničkog iskustva.</vt:lpstr>
      <vt:lpstr>Odsjek za Fil.fakultetu koji se nekad zvao „Odsjek za komparativnu književnost i bibliotekarstvo“ u Sarajevu preimenovan u „Odsjek za komparativnu književnost i informacijske nauke“</vt:lpstr>
      <vt:lpstr>„U svijetu koji se vječno mijenja, jedina izvjesnost je upravo promjena. Stoga se strategije za stvaranje biblioteka i bibliotekara za 21.vijek moraju usmjeriti ne samo za osposobljavanje da se prilagode promjenama, već da se pripreme za njih, olakšaju i uobliče.“   Tennant R. Strategije za izgradnju biblioteka i bibliotekara za 21. vijek“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BIBLIOTEKE BUDUĆNOSTI</dc:title>
  <dc:creator>ea</dc:creator>
  <cp:lastModifiedBy>ea</cp:lastModifiedBy>
  <cp:revision>23</cp:revision>
  <dcterms:created xsi:type="dcterms:W3CDTF">2025-06-20T16:50:55Z</dcterms:created>
  <dcterms:modified xsi:type="dcterms:W3CDTF">2025-06-24T13:58:15Z</dcterms:modified>
</cp:coreProperties>
</file>