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cna Biblioteka Tuzla" userId="c4466ec77c6d0df3" providerId="LiveId" clId="{48F49EA8-5E91-4759-B260-34BCA4F5754C}"/>
    <pc:docChg chg="custSel modSld">
      <pc:chgData name="Maticna Biblioteka Tuzla" userId="c4466ec77c6d0df3" providerId="LiveId" clId="{48F49EA8-5E91-4759-B260-34BCA4F5754C}" dt="2025-06-20T13:22:14.133" v="60" actId="14100"/>
      <pc:docMkLst>
        <pc:docMk/>
      </pc:docMkLst>
      <pc:sldChg chg="addSp delSp modSp mod">
        <pc:chgData name="Maticna Biblioteka Tuzla" userId="c4466ec77c6d0df3" providerId="LiveId" clId="{48F49EA8-5E91-4759-B260-34BCA4F5754C}" dt="2025-06-20T13:22:14.133" v="60" actId="14100"/>
        <pc:sldMkLst>
          <pc:docMk/>
          <pc:sldMk cId="1561590242" sldId="256"/>
        </pc:sldMkLst>
        <pc:spChg chg="mod">
          <ac:chgData name="Maticna Biblioteka Tuzla" userId="c4466ec77c6d0df3" providerId="LiveId" clId="{48F49EA8-5E91-4759-B260-34BCA4F5754C}" dt="2025-06-20T13:21:12.461" v="53" actId="14100"/>
          <ac:spMkLst>
            <pc:docMk/>
            <pc:sldMk cId="1561590242" sldId="256"/>
            <ac:spMk id="2" creationId="{746EAF57-28D7-0C43-B396-6C49C72A716C}"/>
          </ac:spMkLst>
        </pc:spChg>
        <pc:spChg chg="add del mod">
          <ac:chgData name="Maticna Biblioteka Tuzla" userId="c4466ec77c6d0df3" providerId="LiveId" clId="{48F49EA8-5E91-4759-B260-34BCA4F5754C}" dt="2025-06-20T13:18:38.331" v="11" actId="478"/>
          <ac:spMkLst>
            <pc:docMk/>
            <pc:sldMk cId="1561590242" sldId="256"/>
            <ac:spMk id="4" creationId="{4FFFC87E-F319-D290-4A35-CA2A782222E0}"/>
          </ac:spMkLst>
        </pc:spChg>
        <pc:spChg chg="add mod">
          <ac:chgData name="Maticna Biblioteka Tuzla" userId="c4466ec77c6d0df3" providerId="LiveId" clId="{48F49EA8-5E91-4759-B260-34BCA4F5754C}" dt="2025-06-20T13:21:53.632" v="57" actId="14100"/>
          <ac:spMkLst>
            <pc:docMk/>
            <pc:sldMk cId="1561590242" sldId="256"/>
            <ac:spMk id="5" creationId="{2D101843-072E-0C0A-4D41-7F6DA7778C3E}"/>
          </ac:spMkLst>
        </pc:spChg>
        <pc:picChg chg="mod">
          <ac:chgData name="Maticna Biblioteka Tuzla" userId="c4466ec77c6d0df3" providerId="LiveId" clId="{48F49EA8-5E91-4759-B260-34BCA4F5754C}" dt="2025-06-20T13:22:14.133" v="60" actId="14100"/>
          <ac:picMkLst>
            <pc:docMk/>
            <pc:sldMk cId="1561590242" sldId="256"/>
            <ac:picMk id="7" creationId="{D01FCB17-051D-A77A-0D89-2449443F429C}"/>
          </ac:picMkLst>
        </pc:picChg>
      </pc:sldChg>
      <pc:sldChg chg="modSp mod">
        <pc:chgData name="Maticna Biblioteka Tuzla" userId="c4466ec77c6d0df3" providerId="LiveId" clId="{48F49EA8-5E91-4759-B260-34BCA4F5754C}" dt="2025-06-20T13:12:21" v="4" actId="20577"/>
        <pc:sldMkLst>
          <pc:docMk/>
          <pc:sldMk cId="227277842" sldId="258"/>
        </pc:sldMkLst>
        <pc:spChg chg="mod">
          <ac:chgData name="Maticna Biblioteka Tuzla" userId="c4466ec77c6d0df3" providerId="LiveId" clId="{48F49EA8-5E91-4759-B260-34BCA4F5754C}" dt="2025-06-20T13:12:21" v="4" actId="20577"/>
          <ac:spMkLst>
            <pc:docMk/>
            <pc:sldMk cId="227277842" sldId="258"/>
            <ac:spMk id="14" creationId="{00E10542-1366-9769-BB4F-4B1441A57F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a:xfrm>
            <a:off x="5332412" y="5883275"/>
            <a:ext cx="4324044" cy="365125"/>
          </a:xfrm>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284732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193895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336283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241946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76351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300889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394905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56302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261186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a:xfrm>
            <a:off x="10951856" y="5867131"/>
            <a:ext cx="551167" cy="365125"/>
          </a:xfrm>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160460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67832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218940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366483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22622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39928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163330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39016-36D3-432F-83D3-3ACAE647D9D3}" type="datetimeFigureOut">
              <a:rPr lang="bs-Latn-BA" smtClean="0"/>
              <a:t>20. 6. 2025.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55DAA87D-BB26-47AD-808D-BC23B408A8B2}" type="slidenum">
              <a:rPr lang="bs-Latn-BA" smtClean="0"/>
              <a:t>‹#›</a:t>
            </a:fld>
            <a:endParaRPr lang="bs-Latn-BA"/>
          </a:p>
        </p:txBody>
      </p:sp>
    </p:spTree>
    <p:extLst>
      <p:ext uri="{BB962C8B-B14F-4D97-AF65-F5344CB8AC3E}">
        <p14:creationId xmlns:p14="http://schemas.microsoft.com/office/powerpoint/2010/main" val="146889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039016-36D3-432F-83D3-3ACAE647D9D3}" type="datetimeFigureOut">
              <a:rPr lang="bs-Latn-BA" smtClean="0"/>
              <a:t>20. 6. 2025.</a:t>
            </a:fld>
            <a:endParaRPr lang="bs-Latn-B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s-Latn-B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DAA87D-BB26-47AD-808D-BC23B408A8B2}" type="slidenum">
              <a:rPr lang="bs-Latn-BA" smtClean="0"/>
              <a:t>‹#›</a:t>
            </a:fld>
            <a:endParaRPr lang="bs-Latn-BA"/>
          </a:p>
        </p:txBody>
      </p:sp>
    </p:spTree>
    <p:extLst>
      <p:ext uri="{BB962C8B-B14F-4D97-AF65-F5344CB8AC3E}">
        <p14:creationId xmlns:p14="http://schemas.microsoft.com/office/powerpoint/2010/main" val="1884361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AF57-28D7-0C43-B396-6C49C72A716C}"/>
              </a:ext>
            </a:extLst>
          </p:cNvPr>
          <p:cNvSpPr>
            <a:spLocks noGrp="1"/>
          </p:cNvSpPr>
          <p:nvPr>
            <p:ph type="ctrTitle"/>
          </p:nvPr>
        </p:nvSpPr>
        <p:spPr>
          <a:xfrm>
            <a:off x="2928401" y="1380068"/>
            <a:ext cx="8574622" cy="1783756"/>
          </a:xfrm>
        </p:spPr>
        <p:txBody>
          <a:bodyPr>
            <a:normAutofit/>
          </a:bodyPr>
          <a:lstStyle/>
          <a:p>
            <a:pPr algn="ctr"/>
            <a:r>
              <a:rPr lang="bs-Latn-BA" sz="3000" b="1" dirty="0">
                <a:latin typeface="Times New Roman" panose="02020603050405020304" pitchFamily="18" charset="0"/>
                <a:cs typeface="Times New Roman" panose="02020603050405020304" pitchFamily="18" charset="0"/>
              </a:rPr>
              <a:t>OTPISIVANJE (RASHODOVANJE) KNJIGA- NAČIN OTPISA I DOKUMENTACIJA</a:t>
            </a:r>
          </a:p>
        </p:txBody>
      </p:sp>
      <p:pic>
        <p:nvPicPr>
          <p:cNvPr id="7" name="Picture 6">
            <a:extLst>
              <a:ext uri="{FF2B5EF4-FFF2-40B4-BE49-F238E27FC236}">
                <a16:creationId xmlns:a16="http://schemas.microsoft.com/office/drawing/2014/main" id="{D01FCB17-051D-A77A-0D89-2449443F4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4471416"/>
            <a:ext cx="4273297" cy="2606716"/>
          </a:xfrm>
          <a:prstGeom prst="rect">
            <a:avLst/>
          </a:prstGeom>
        </p:spPr>
      </p:pic>
      <p:sp>
        <p:nvSpPr>
          <p:cNvPr id="5" name="TextBox 4">
            <a:extLst>
              <a:ext uri="{FF2B5EF4-FFF2-40B4-BE49-F238E27FC236}">
                <a16:creationId xmlns:a16="http://schemas.microsoft.com/office/drawing/2014/main" id="{2D101843-072E-0C0A-4D41-7F6DA7778C3E}"/>
              </a:ext>
            </a:extLst>
          </p:cNvPr>
          <p:cNvSpPr txBox="1"/>
          <p:nvPr/>
        </p:nvSpPr>
        <p:spPr>
          <a:xfrm>
            <a:off x="4681728" y="3429000"/>
            <a:ext cx="4901184" cy="1384995"/>
          </a:xfrm>
          <a:prstGeom prst="rect">
            <a:avLst/>
          </a:prstGeom>
          <a:noFill/>
        </p:spPr>
        <p:txBody>
          <a:bodyPr wrap="square" rtlCol="0">
            <a:spAutoFit/>
          </a:bodyPr>
          <a:lstStyle/>
          <a:p>
            <a:pPr algn="ctr"/>
            <a:r>
              <a:rPr lang="bs-Latn-BA" sz="1400" b="1" dirty="0">
                <a:solidFill>
                  <a:srgbClr val="C00000"/>
                </a:solidFill>
                <a:latin typeface="Times New Roman" panose="02020603050405020304" pitchFamily="18" charset="0"/>
                <a:cs typeface="Times New Roman" panose="02020603050405020304" pitchFamily="18" charset="0"/>
              </a:rPr>
              <a:t>RAD ŠKOLSKIH BIBLIOTEKA </a:t>
            </a:r>
          </a:p>
          <a:p>
            <a:pPr algn="ctr"/>
            <a:r>
              <a:rPr lang="bs-Latn-BA" sz="1400" b="1" dirty="0">
                <a:solidFill>
                  <a:srgbClr val="C00000"/>
                </a:solidFill>
                <a:latin typeface="Times New Roman" panose="02020603050405020304" pitchFamily="18" charset="0"/>
                <a:cs typeface="Times New Roman" panose="02020603050405020304" pitchFamily="18" charset="0"/>
              </a:rPr>
              <a:t>Stručni seminar</a:t>
            </a:r>
          </a:p>
          <a:p>
            <a:pPr algn="ctr"/>
            <a:endParaRPr lang="bs-Latn-BA" sz="1400" b="1" dirty="0">
              <a:solidFill>
                <a:srgbClr val="C00000"/>
              </a:solidFill>
              <a:latin typeface="Times New Roman" panose="02020603050405020304" pitchFamily="18" charset="0"/>
              <a:cs typeface="Times New Roman" panose="02020603050405020304" pitchFamily="18" charset="0"/>
            </a:endParaRPr>
          </a:p>
          <a:p>
            <a:r>
              <a:rPr lang="bs-Latn-BA" sz="1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Predavači:</a:t>
            </a:r>
          </a:p>
          <a:p>
            <a:r>
              <a:rPr lang="bs-Latn-BA" sz="1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Alisa Muharemagić, stručni saradnik za javne i školske biblioteke</a:t>
            </a:r>
          </a:p>
          <a:p>
            <a:r>
              <a:rPr lang="bs-Latn-BA" sz="1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Mirsad Alić, prof. bosanskog jezika i književnosti</a:t>
            </a:r>
          </a:p>
        </p:txBody>
      </p:sp>
    </p:spTree>
    <p:extLst>
      <p:ext uri="{BB962C8B-B14F-4D97-AF65-F5344CB8AC3E}">
        <p14:creationId xmlns:p14="http://schemas.microsoft.com/office/powerpoint/2010/main" val="156159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EC01-0F51-101F-C7A7-3220832D45B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3EE6F8-8581-1D8B-1F3B-F1C4A7D4CF06}"/>
              </a:ext>
            </a:extLst>
          </p:cNvPr>
          <p:cNvSpPr txBox="1"/>
          <p:nvPr/>
        </p:nvSpPr>
        <p:spPr>
          <a:xfrm>
            <a:off x="1819656" y="356616"/>
            <a:ext cx="9921240" cy="5016758"/>
          </a:xfrm>
          <a:prstGeom prst="rect">
            <a:avLst/>
          </a:prstGeom>
          <a:noFill/>
        </p:spPr>
        <p:txBody>
          <a:bodyPr wrap="square">
            <a:spAutoFit/>
          </a:bodyPr>
          <a:lstStyle/>
          <a:p>
            <a:pPr marL="285750" indent="-285750">
              <a:buFontTx/>
              <a:buChar char="-"/>
            </a:pPr>
            <a:r>
              <a:rPr lang="bs-Latn-BA" sz="1600" dirty="0">
                <a:latin typeface="Times New Roman" panose="02020603050405020304" pitchFamily="18" charset="0"/>
                <a:cs typeface="Times New Roman" panose="02020603050405020304" pitchFamily="18" charset="0"/>
              </a:rPr>
              <a:t>Ukupan broj i vrijednost otuđenih jedinica bibliotečke građe</a:t>
            </a:r>
          </a:p>
          <a:p>
            <a:pPr marL="285750" indent="-285750">
              <a:buFontTx/>
              <a:buChar char="-"/>
            </a:pPr>
            <a:r>
              <a:rPr lang="bs-Latn-BA" sz="1600" dirty="0">
                <a:latin typeface="Times New Roman" panose="02020603050405020304" pitchFamily="18" charset="0"/>
                <a:cs typeface="Times New Roman" panose="02020603050405020304" pitchFamily="18" charset="0"/>
              </a:rPr>
              <a:t>Sveukupan broj i vrijednost jedinica bibliotečke građe koji se predlažu za otpis</a:t>
            </a:r>
          </a:p>
          <a:p>
            <a:pPr marL="285750" indent="-285750">
              <a:buFontTx/>
              <a:buChar char="-"/>
            </a:pPr>
            <a:r>
              <a:rPr lang="bs-Latn-BA" sz="1600" dirty="0">
                <a:latin typeface="Times New Roman" panose="02020603050405020304" pitchFamily="18" charset="0"/>
                <a:cs typeface="Times New Roman" panose="02020603050405020304" pitchFamily="18" charset="0"/>
              </a:rPr>
              <a:t>Broj i vrijednost jedinica bibliotečke građe koje se predlažu za koričenje ili popravke</a:t>
            </a:r>
          </a:p>
          <a:p>
            <a:r>
              <a:rPr lang="bs-Latn-BA" sz="1600" dirty="0">
                <a:latin typeface="Times New Roman" panose="02020603050405020304" pitchFamily="18" charset="0"/>
                <a:cs typeface="Times New Roman" panose="02020603050405020304" pitchFamily="18" charset="0"/>
              </a:rPr>
              <a:t>Zapisnik potpisuju članovi komisije za reviziju i direktor škole. Uz zapisnik se prilaže i prijedlog (spisak) jedinica bibliotečke građe koja se predlaže za otpis.</a:t>
            </a:r>
          </a:p>
          <a:p>
            <a:endParaRPr lang="bs-Latn-BA" sz="1600" dirty="0">
              <a:latin typeface="Times New Roman" panose="02020603050405020304" pitchFamily="18" charset="0"/>
              <a:cs typeface="Times New Roman" panose="02020603050405020304" pitchFamily="18" charset="0"/>
            </a:endParaRPr>
          </a:p>
          <a:p>
            <a:r>
              <a:rPr lang="bs-Latn-BA" sz="1600" b="1" dirty="0">
                <a:latin typeface="Times New Roman" panose="02020603050405020304" pitchFamily="18" charset="0"/>
                <a:cs typeface="Times New Roman" panose="02020603050405020304" pitchFamily="18" charset="0"/>
              </a:rPr>
              <a:t>Usvajanje zapisnika o reviziji i donošenju odluke o otpisu bibliotečke građe- </a:t>
            </a:r>
            <a:r>
              <a:rPr lang="bs-Latn-BA" sz="1600" dirty="0">
                <a:latin typeface="Times New Roman" panose="02020603050405020304" pitchFamily="18" charset="0"/>
                <a:cs typeface="Times New Roman" panose="02020603050405020304" pitchFamily="18" charset="0"/>
              </a:rPr>
              <a:t>Otpisanu bibliotečku građu bibliotekar markira u inventarnim knjigama, u rubrici „</a:t>
            </a:r>
            <a:r>
              <a:rPr lang="bs-Latn-BA" sz="1600" b="1" dirty="0">
                <a:latin typeface="Times New Roman" panose="02020603050405020304" pitchFamily="18" charset="0"/>
                <a:cs typeface="Times New Roman" panose="02020603050405020304" pitchFamily="18" charset="0"/>
              </a:rPr>
              <a:t>Napomena</a:t>
            </a:r>
            <a:r>
              <a:rPr lang="bs-Latn-BA" sz="1600" dirty="0">
                <a:latin typeface="Times New Roman" panose="02020603050405020304" pitchFamily="18" charset="0"/>
                <a:cs typeface="Times New Roman" panose="02020603050405020304" pitchFamily="18" charset="0"/>
              </a:rPr>
              <a:t>“ unijeti zabilješku „</a:t>
            </a:r>
            <a:r>
              <a:rPr lang="bs-Latn-BA" sz="1600" b="1" dirty="0">
                <a:latin typeface="Times New Roman" panose="02020603050405020304" pitchFamily="18" charset="0"/>
                <a:cs typeface="Times New Roman" panose="02020603050405020304" pitchFamily="18" charset="0"/>
              </a:rPr>
              <a:t>rashodovano po odluci br. ____</a:t>
            </a:r>
            <a:r>
              <a:rPr lang="bs-Latn-BA" sz="1600" dirty="0">
                <a:latin typeface="Times New Roman" panose="02020603050405020304" pitchFamily="18" charset="0"/>
                <a:cs typeface="Times New Roman" panose="02020603050405020304" pitchFamily="18" charset="0"/>
              </a:rPr>
              <a:t>“. Rashodovane knjige mogu se ponuditi na poklon drugim bibliotekama, a one koje su oštećene dati firmi ovlaštenoj za zbrinjavanje starog papira.</a:t>
            </a:r>
          </a:p>
          <a:p>
            <a:endParaRPr lang="bs-Latn-BA" sz="1600" b="1" dirty="0">
              <a:latin typeface="Times New Roman" panose="02020603050405020304" pitchFamily="18" charset="0"/>
              <a:cs typeface="Times New Roman" panose="02020603050405020304" pitchFamily="18" charset="0"/>
            </a:endParaRPr>
          </a:p>
          <a:p>
            <a:r>
              <a:rPr lang="bs-Latn-BA" sz="1600" b="1" dirty="0">
                <a:latin typeface="Times New Roman" panose="02020603050405020304" pitchFamily="18" charset="0"/>
                <a:cs typeface="Times New Roman" panose="02020603050405020304" pitchFamily="18" charset="0"/>
              </a:rPr>
              <a:t>Umanjenje vijednosti stanja bibliotečke građe- </a:t>
            </a:r>
            <a:r>
              <a:rPr lang="bs-Latn-BA" sz="1600" dirty="0">
                <a:latin typeface="Times New Roman" panose="02020603050405020304" pitchFamily="18" charset="0"/>
                <a:cs typeface="Times New Roman" panose="02020603050405020304" pitchFamily="18" charset="0"/>
              </a:rPr>
              <a:t>na osnovu Odluke o otpisu bibliotečke građe koju je donio školski odbor, ekonomsko- finansijka služba vrši umanjenje stanja prethodno izknjižene bibliotečke građe u odgovorajućoj finansijskoj dokumentaciji.</a:t>
            </a:r>
          </a:p>
          <a:p>
            <a:endParaRPr lang="bs-Latn-BA" sz="1600" dirty="0">
              <a:latin typeface="Times New Roman" panose="02020603050405020304" pitchFamily="18" charset="0"/>
              <a:cs typeface="Times New Roman" panose="02020603050405020304" pitchFamily="18" charset="0"/>
            </a:endParaRPr>
          </a:p>
          <a:p>
            <a:endParaRPr lang="bs-Latn-BA" sz="1600" dirty="0">
              <a:latin typeface="Times New Roman" panose="02020603050405020304" pitchFamily="18" charset="0"/>
              <a:cs typeface="Times New Roman" panose="02020603050405020304" pitchFamily="18" charset="0"/>
            </a:endParaRPr>
          </a:p>
          <a:p>
            <a:pPr algn="ctr"/>
            <a:r>
              <a:rPr lang="bs-Latn-BA" sz="1600" b="1" dirty="0">
                <a:latin typeface="Times New Roman" panose="02020603050405020304" pitchFamily="18" charset="0"/>
                <a:cs typeface="Times New Roman" panose="02020603050405020304" pitchFamily="18" charset="0"/>
              </a:rPr>
              <a:t>KRAJ  PROCEDURE</a:t>
            </a:r>
          </a:p>
          <a:p>
            <a:pPr algn="ctr"/>
            <a:r>
              <a:rPr lang="bs-Latn-BA" sz="1600" b="1" dirty="0">
                <a:latin typeface="Times New Roman" panose="02020603050405020304" pitchFamily="18" charset="0"/>
                <a:cs typeface="Times New Roman" panose="02020603050405020304" pitchFamily="18" charset="0"/>
              </a:rPr>
              <a:t>Bilo bi poželjno otvoriti registrator „Biblioteka“ u koji bi se unosile kopije svih dokumenata vezanih za rad biblioteke (zapisnici, odluke, pismene zabilješke, kopije računa za kupljene knjige i sl.) kako bi se mogao pratiti rad biblioteke i prakse koje su uvedene u radu.</a:t>
            </a:r>
          </a:p>
        </p:txBody>
      </p:sp>
      <p:pic>
        <p:nvPicPr>
          <p:cNvPr id="6" name="Picture 5">
            <a:extLst>
              <a:ext uri="{FF2B5EF4-FFF2-40B4-BE49-F238E27FC236}">
                <a16:creationId xmlns:a16="http://schemas.microsoft.com/office/drawing/2014/main" id="{CB144F0A-2B0D-5A5F-CA03-3F99A98FB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024" y="4754880"/>
            <a:ext cx="2978173" cy="2322576"/>
          </a:xfrm>
          <a:prstGeom prst="rect">
            <a:avLst/>
          </a:prstGeom>
        </p:spPr>
      </p:pic>
    </p:spTree>
    <p:extLst>
      <p:ext uri="{BB962C8B-B14F-4D97-AF65-F5344CB8AC3E}">
        <p14:creationId xmlns:p14="http://schemas.microsoft.com/office/powerpoint/2010/main" val="164295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588CFA-F098-B7EC-E731-858A991D1082}"/>
              </a:ext>
            </a:extLst>
          </p:cNvPr>
          <p:cNvSpPr>
            <a:spLocks noGrp="1"/>
          </p:cNvSpPr>
          <p:nvPr>
            <p:ph type="body" idx="1"/>
          </p:nvPr>
        </p:nvSpPr>
        <p:spPr>
          <a:xfrm>
            <a:off x="1484312" y="704088"/>
            <a:ext cx="10192576" cy="5087112"/>
          </a:xfrm>
        </p:spPr>
        <p:txBody>
          <a:bodyPr>
            <a:normAutofit/>
          </a:bodyPr>
          <a:lstStyle/>
          <a:p>
            <a:pPr algn="just"/>
            <a:r>
              <a:rPr lang="bs-Latn-BA" sz="1600" b="1" dirty="0">
                <a:solidFill>
                  <a:srgbClr val="C00000"/>
                </a:solidFill>
                <a:latin typeface="Times New Roman" panose="02020603050405020304" pitchFamily="18" charset="0"/>
                <a:cs typeface="Times New Roman" panose="02020603050405020304" pitchFamily="18" charset="0"/>
              </a:rPr>
              <a:t>Zakon o bibliotečkoj djelatnosti (Službene novine Tuzlanskog kantona br. 6/2000) Član 11. glasi:</a:t>
            </a:r>
          </a:p>
          <a:p>
            <a:pPr algn="just"/>
            <a:r>
              <a:rPr lang="bs-Latn-BA" sz="1600" b="1" dirty="0">
                <a:solidFill>
                  <a:srgbClr val="C00000"/>
                </a:solidFill>
                <a:latin typeface="Times New Roman" panose="02020603050405020304" pitchFamily="18" charset="0"/>
                <a:cs typeface="Times New Roman" panose="02020603050405020304" pitchFamily="18" charset="0"/>
              </a:rPr>
              <a:t>Bibliotečka građa rashoduje se, po potrebi, krajem godine i nakon izvršene revizije, na prijedlog komisije koju obavezuje upravni odbor biblioteke, u skladu sa općim aktom biblioteke. Revizija bibliotečke građe vrši se svakih 5 godina u bibliotekama koje posjeduju do 30 000 bibliotečkih jedinica, a svakih 10 godina u ostalim bibliotekama.</a:t>
            </a:r>
          </a:p>
          <a:p>
            <a:pPr algn="just"/>
            <a:r>
              <a:rPr lang="bs-Latn-BA" sz="1600" b="1" dirty="0">
                <a:solidFill>
                  <a:schemeClr val="accent1">
                    <a:lumMod val="50000"/>
                  </a:schemeClr>
                </a:solidFill>
                <a:latin typeface="Times New Roman" panose="02020603050405020304" pitchFamily="18" charset="0"/>
                <a:cs typeface="Times New Roman" panose="02020603050405020304" pitchFamily="18" charset="0"/>
              </a:rPr>
              <a:t>Revizija-</a:t>
            </a:r>
            <a:r>
              <a:rPr lang="bs-Latn-BA" sz="1600" b="1" dirty="0">
                <a:latin typeface="Times New Roman" panose="02020603050405020304" pitchFamily="18" charset="0"/>
                <a:cs typeface="Times New Roman" panose="02020603050405020304" pitchFamily="18" charset="0"/>
              </a:rPr>
              <a:t> </a:t>
            </a:r>
            <a:r>
              <a:rPr lang="bs-Latn-BA" sz="1600" dirty="0">
                <a:latin typeface="Times New Roman" panose="02020603050405020304" pitchFamily="18" charset="0"/>
                <a:cs typeface="Times New Roman" panose="02020603050405020304" pitchFamily="18" charset="0"/>
              </a:rPr>
              <a:t>opsežna radna operacija koju u određenim vremenskim intervalima obavlja svaka biblioteka, a kojom se utvrđuje tačan stvarni broj jedinica bibliotečke građe u fondovima biblioteke, stvarno stanje fonda i njegova materijalna vrijednost; to se postiže postupkom usporedbe podataka u inventarnim knjigama sa stvarnim stanjem bibliotečkog fonda.</a:t>
            </a:r>
          </a:p>
          <a:p>
            <a:pPr algn="just"/>
            <a:r>
              <a:rPr lang="bs-Latn-BA" sz="1600" dirty="0">
                <a:latin typeface="Times New Roman" panose="02020603050405020304" pitchFamily="18" charset="0"/>
                <a:cs typeface="Times New Roman" panose="02020603050405020304" pitchFamily="18" charset="0"/>
              </a:rPr>
              <a:t> </a:t>
            </a:r>
            <a:r>
              <a:rPr lang="bs-Latn-BA" sz="1600" b="1" u="sng" dirty="0">
                <a:solidFill>
                  <a:srgbClr val="C00000"/>
                </a:solidFill>
                <a:latin typeface="Times New Roman" panose="02020603050405020304" pitchFamily="18" charset="0"/>
                <a:cs typeface="Times New Roman" panose="02020603050405020304" pitchFamily="18" charset="0"/>
              </a:rPr>
              <a:t>Rezvizija je zakonski obavezna.</a:t>
            </a:r>
          </a:p>
          <a:p>
            <a:pPr algn="just"/>
            <a:r>
              <a:rPr lang="bs-Latn-BA" sz="1600" b="1" dirty="0">
                <a:solidFill>
                  <a:schemeClr val="accent1">
                    <a:lumMod val="50000"/>
                  </a:schemeClr>
                </a:solidFill>
                <a:latin typeface="Times New Roman" panose="02020603050405020304" pitchFamily="18" charset="0"/>
                <a:cs typeface="Times New Roman" panose="02020603050405020304" pitchFamily="18" charset="0"/>
              </a:rPr>
              <a:t>Procedura za reviziju bibliotečke građe</a:t>
            </a:r>
          </a:p>
          <a:p>
            <a:pPr algn="just"/>
            <a:r>
              <a:rPr lang="bs-Latn-BA" sz="1600" b="1" dirty="0">
                <a:solidFill>
                  <a:schemeClr val="accent1">
                    <a:lumMod val="50000"/>
                  </a:schemeClr>
                </a:solidFill>
                <a:latin typeface="Times New Roman" panose="02020603050405020304" pitchFamily="18" charset="0"/>
                <a:cs typeface="Times New Roman" panose="02020603050405020304" pitchFamily="18" charset="0"/>
              </a:rPr>
              <a:t>Procedura</a:t>
            </a:r>
            <a:r>
              <a:rPr lang="bs-Latn-BA" sz="1600" b="1" dirty="0">
                <a:latin typeface="Times New Roman" panose="02020603050405020304" pitchFamily="18" charset="0"/>
                <a:cs typeface="Times New Roman" panose="02020603050405020304" pitchFamily="18" charset="0"/>
              </a:rPr>
              <a:t>- </a:t>
            </a:r>
            <a:r>
              <a:rPr lang="bs-Latn-BA" sz="1600" dirty="0">
                <a:latin typeface="Times New Roman" panose="02020603050405020304" pitchFamily="18" charset="0"/>
                <a:cs typeface="Times New Roman" panose="02020603050405020304" pitchFamily="18" charset="0"/>
              </a:rPr>
              <a:t>određeni način i tačno definisani slijed postupka odvijanja aktivnosti. Procedurom se definira i postupak provedbe revizije bibliotečke građe i kada de ista definira nijedna aktivnost mimo instrukcija datih u ovoj proceduri ne može se izvoditi.</a:t>
            </a:r>
            <a:endParaRPr lang="bs-Latn-BA" sz="1600" b="1" dirty="0">
              <a:latin typeface="Times New Roman" panose="02020603050405020304" pitchFamily="18" charset="0"/>
              <a:cs typeface="Times New Roman" panose="02020603050405020304" pitchFamily="18" charset="0"/>
            </a:endParaRPr>
          </a:p>
          <a:p>
            <a:endParaRPr lang="bs-Latn-BA" dirty="0"/>
          </a:p>
        </p:txBody>
      </p:sp>
      <p:pic>
        <p:nvPicPr>
          <p:cNvPr id="5" name="Picture 4">
            <a:extLst>
              <a:ext uri="{FF2B5EF4-FFF2-40B4-BE49-F238E27FC236}">
                <a16:creationId xmlns:a16="http://schemas.microsoft.com/office/drawing/2014/main" id="{89CA891D-26E9-EF8C-F673-199DAE3ED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073" y="4844224"/>
            <a:ext cx="2676525" cy="1704975"/>
          </a:xfrm>
          <a:prstGeom prst="rect">
            <a:avLst/>
          </a:prstGeom>
        </p:spPr>
      </p:pic>
    </p:spTree>
    <p:extLst>
      <p:ext uri="{BB962C8B-B14F-4D97-AF65-F5344CB8AC3E}">
        <p14:creationId xmlns:p14="http://schemas.microsoft.com/office/powerpoint/2010/main" val="158644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B70D-3AE5-D1DD-08E1-EC5F9860DF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C2189F-AA9E-F289-EB37-2A866C51F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473" y="5255704"/>
            <a:ext cx="2676525" cy="1704975"/>
          </a:xfrm>
          <a:prstGeom prst="rect">
            <a:avLst/>
          </a:prstGeom>
        </p:spPr>
      </p:pic>
      <p:sp>
        <p:nvSpPr>
          <p:cNvPr id="7" name="Text Placeholder 6">
            <a:extLst>
              <a:ext uri="{FF2B5EF4-FFF2-40B4-BE49-F238E27FC236}">
                <a16:creationId xmlns:a16="http://schemas.microsoft.com/office/drawing/2014/main" id="{B37FB84B-EFBB-2610-1A52-B86180586DD8}"/>
              </a:ext>
            </a:extLst>
          </p:cNvPr>
          <p:cNvSpPr>
            <a:spLocks noGrp="1"/>
          </p:cNvSpPr>
          <p:nvPr>
            <p:ph type="body" idx="1"/>
          </p:nvPr>
        </p:nvSpPr>
        <p:spPr>
          <a:xfrm>
            <a:off x="1484312" y="68961"/>
            <a:ext cx="10521760" cy="1302639"/>
          </a:xfrm>
        </p:spPr>
        <p:txBody>
          <a:bodyPr/>
          <a:lstStyle/>
          <a:p>
            <a:r>
              <a:rPr lang="bs-Latn-BA" b="1" dirty="0">
                <a:latin typeface="Times New Roman" panose="02020603050405020304" pitchFamily="18" charset="0"/>
                <a:cs typeface="Times New Roman" panose="02020603050405020304" pitchFamily="18" charset="0"/>
              </a:rPr>
              <a:t>Otpisivanje knjiga- način otpisa i dokumentacija</a:t>
            </a:r>
          </a:p>
          <a:p>
            <a:r>
              <a:rPr lang="bs-Latn-BA" b="1" dirty="0">
                <a:latin typeface="Times New Roman" panose="02020603050405020304" pitchFamily="18" charset="0"/>
                <a:cs typeface="Times New Roman" panose="02020603050405020304" pitchFamily="18" charset="0"/>
              </a:rPr>
              <a:t>Dijagram toka</a:t>
            </a:r>
          </a:p>
          <a:p>
            <a:endParaRPr lang="bs-Latn-BA" dirty="0"/>
          </a:p>
        </p:txBody>
      </p:sp>
      <p:sp>
        <p:nvSpPr>
          <p:cNvPr id="10" name="Rectangle 9">
            <a:extLst>
              <a:ext uri="{FF2B5EF4-FFF2-40B4-BE49-F238E27FC236}">
                <a16:creationId xmlns:a16="http://schemas.microsoft.com/office/drawing/2014/main" id="{09A6EBC6-4804-8F4B-E0F0-2736972D6180}"/>
              </a:ext>
            </a:extLst>
          </p:cNvPr>
          <p:cNvSpPr/>
          <p:nvPr/>
        </p:nvSpPr>
        <p:spPr>
          <a:xfrm>
            <a:off x="5458968" y="1115568"/>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Pokretanje procedure</a:t>
            </a:r>
          </a:p>
        </p:txBody>
      </p:sp>
      <p:sp>
        <p:nvSpPr>
          <p:cNvPr id="11" name="Rectangle 10">
            <a:extLst>
              <a:ext uri="{FF2B5EF4-FFF2-40B4-BE49-F238E27FC236}">
                <a16:creationId xmlns:a16="http://schemas.microsoft.com/office/drawing/2014/main" id="{824B0006-8167-87C5-B405-1D3765AAC117}"/>
              </a:ext>
            </a:extLst>
          </p:cNvPr>
          <p:cNvSpPr/>
          <p:nvPr/>
        </p:nvSpPr>
        <p:spPr>
          <a:xfrm>
            <a:off x="5458968" y="1927288"/>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Formiranje komisije za reviziju</a:t>
            </a:r>
          </a:p>
        </p:txBody>
      </p:sp>
      <p:sp>
        <p:nvSpPr>
          <p:cNvPr id="12" name="Rectangle 11">
            <a:extLst>
              <a:ext uri="{FF2B5EF4-FFF2-40B4-BE49-F238E27FC236}">
                <a16:creationId xmlns:a16="http://schemas.microsoft.com/office/drawing/2014/main" id="{01C7A48E-09E5-A7BA-FFC8-600A3E8BB83C}"/>
              </a:ext>
            </a:extLst>
          </p:cNvPr>
          <p:cNvSpPr/>
          <p:nvPr/>
        </p:nvSpPr>
        <p:spPr>
          <a:xfrm>
            <a:off x="5477256" y="2678144"/>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Tok revizije</a:t>
            </a:r>
          </a:p>
        </p:txBody>
      </p:sp>
      <p:sp>
        <p:nvSpPr>
          <p:cNvPr id="13" name="Rectangle 12">
            <a:extLst>
              <a:ext uri="{FF2B5EF4-FFF2-40B4-BE49-F238E27FC236}">
                <a16:creationId xmlns:a16="http://schemas.microsoft.com/office/drawing/2014/main" id="{6E99E753-1D3E-E073-7A3A-61E215871A73}"/>
              </a:ext>
            </a:extLst>
          </p:cNvPr>
          <p:cNvSpPr/>
          <p:nvPr/>
        </p:nvSpPr>
        <p:spPr>
          <a:xfrm>
            <a:off x="5477256" y="3429000"/>
            <a:ext cx="1764792" cy="509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Izrada zapisnika o reviziji</a:t>
            </a:r>
          </a:p>
        </p:txBody>
      </p:sp>
      <p:sp>
        <p:nvSpPr>
          <p:cNvPr id="14" name="Rectangle 13">
            <a:extLst>
              <a:ext uri="{FF2B5EF4-FFF2-40B4-BE49-F238E27FC236}">
                <a16:creationId xmlns:a16="http://schemas.microsoft.com/office/drawing/2014/main" id="{00E10542-1366-9769-BB4F-4B1441A57FC8}"/>
              </a:ext>
            </a:extLst>
          </p:cNvPr>
          <p:cNvSpPr/>
          <p:nvPr/>
        </p:nvSpPr>
        <p:spPr>
          <a:xfrm>
            <a:off x="5477256" y="4288536"/>
            <a:ext cx="1783080" cy="1097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Donošenje odluke o usvajanju zapisnika o reviziji i donošenje odluke o otpisu bib. građe</a:t>
            </a:r>
          </a:p>
        </p:txBody>
      </p:sp>
      <p:sp>
        <p:nvSpPr>
          <p:cNvPr id="15" name="Rectangle 14">
            <a:extLst>
              <a:ext uri="{FF2B5EF4-FFF2-40B4-BE49-F238E27FC236}">
                <a16:creationId xmlns:a16="http://schemas.microsoft.com/office/drawing/2014/main" id="{6B06FA3F-121D-8EB1-C355-0D1708F2D9E6}"/>
              </a:ext>
            </a:extLst>
          </p:cNvPr>
          <p:cNvSpPr/>
          <p:nvPr/>
        </p:nvSpPr>
        <p:spPr>
          <a:xfrm>
            <a:off x="5477256" y="5678424"/>
            <a:ext cx="1783080" cy="6196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Predviđena bibliotečka građa je za otpis</a:t>
            </a:r>
          </a:p>
        </p:txBody>
      </p:sp>
      <p:sp>
        <p:nvSpPr>
          <p:cNvPr id="16" name="Rectangle 15">
            <a:extLst>
              <a:ext uri="{FF2B5EF4-FFF2-40B4-BE49-F238E27FC236}">
                <a16:creationId xmlns:a16="http://schemas.microsoft.com/office/drawing/2014/main" id="{0982925E-FD4C-3CF5-0169-84784BDBFD25}"/>
              </a:ext>
            </a:extLst>
          </p:cNvPr>
          <p:cNvSpPr/>
          <p:nvPr/>
        </p:nvSpPr>
        <p:spPr>
          <a:xfrm>
            <a:off x="7722107" y="1929384"/>
            <a:ext cx="2037365"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Rješenje o formiranju komisije za reviziju</a:t>
            </a:r>
          </a:p>
        </p:txBody>
      </p:sp>
      <p:sp>
        <p:nvSpPr>
          <p:cNvPr id="17" name="Rectangle 16">
            <a:extLst>
              <a:ext uri="{FF2B5EF4-FFF2-40B4-BE49-F238E27FC236}">
                <a16:creationId xmlns:a16="http://schemas.microsoft.com/office/drawing/2014/main" id="{D6BC1B8A-635F-659C-E348-AEEEAA459504}"/>
              </a:ext>
            </a:extLst>
          </p:cNvPr>
          <p:cNvSpPr/>
          <p:nvPr/>
        </p:nvSpPr>
        <p:spPr>
          <a:xfrm>
            <a:off x="7722108" y="2490692"/>
            <a:ext cx="2610612" cy="8412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bs-Latn-BA" sz="1400" b="1" dirty="0">
                <a:latin typeface="Times New Roman" panose="02020603050405020304" pitchFamily="18" charset="0"/>
                <a:cs typeface="Times New Roman" panose="02020603050405020304" pitchFamily="18" charset="0"/>
              </a:rPr>
              <a:t>Katalozi</a:t>
            </a:r>
          </a:p>
          <a:p>
            <a:pPr marL="285750" indent="-285750" algn="ctr">
              <a:buFontTx/>
              <a:buChar char="-"/>
            </a:pPr>
            <a:r>
              <a:rPr lang="bs-Latn-BA" sz="1400" b="1" dirty="0">
                <a:latin typeface="Times New Roman" panose="02020603050405020304" pitchFamily="18" charset="0"/>
                <a:cs typeface="Times New Roman" panose="02020603050405020304" pitchFamily="18" charset="0"/>
              </a:rPr>
              <a:t>Pojedinačni inventari</a:t>
            </a:r>
          </a:p>
          <a:p>
            <a:pPr marL="285750" indent="-285750" algn="ctr">
              <a:buFontTx/>
              <a:buChar char="-"/>
            </a:pPr>
            <a:r>
              <a:rPr lang="bs-Latn-BA" sz="1400" b="1" dirty="0">
                <a:latin typeface="Times New Roman" panose="02020603050405020304" pitchFamily="18" charset="0"/>
                <a:cs typeface="Times New Roman" panose="02020603050405020304" pitchFamily="18" charset="0"/>
              </a:rPr>
              <a:t>Police sa građom</a:t>
            </a:r>
          </a:p>
          <a:p>
            <a:pPr marL="285750" indent="-285750" algn="ctr">
              <a:buFontTx/>
              <a:buChar char="-"/>
            </a:pPr>
            <a:r>
              <a:rPr lang="bs-Latn-BA" sz="1400" b="1" dirty="0">
                <a:latin typeface="Times New Roman" panose="02020603050405020304" pitchFamily="18" charset="0"/>
                <a:cs typeface="Times New Roman" panose="02020603050405020304" pitchFamily="18" charset="0"/>
              </a:rPr>
              <a:t>Kartoni čitalaca</a:t>
            </a:r>
          </a:p>
        </p:txBody>
      </p:sp>
      <p:sp>
        <p:nvSpPr>
          <p:cNvPr id="18" name="Rectangle 17">
            <a:extLst>
              <a:ext uri="{FF2B5EF4-FFF2-40B4-BE49-F238E27FC236}">
                <a16:creationId xmlns:a16="http://schemas.microsoft.com/office/drawing/2014/main" id="{6CF5140A-EF9C-AA81-EF50-FE5DF0154F0C}"/>
              </a:ext>
            </a:extLst>
          </p:cNvPr>
          <p:cNvSpPr/>
          <p:nvPr/>
        </p:nvSpPr>
        <p:spPr>
          <a:xfrm>
            <a:off x="7722107" y="3429000"/>
            <a:ext cx="2610613" cy="509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Zapisnik o reviziji</a:t>
            </a:r>
          </a:p>
          <a:p>
            <a:pPr algn="ctr"/>
            <a:r>
              <a:rPr lang="bs-Latn-BA" sz="1400" b="1" dirty="0">
                <a:latin typeface="Times New Roman" panose="02020603050405020304" pitchFamily="18" charset="0"/>
                <a:cs typeface="Times New Roman" panose="02020603050405020304" pitchFamily="18" charset="0"/>
              </a:rPr>
              <a:t>Prijedlog za otpis bibl. građe</a:t>
            </a:r>
          </a:p>
        </p:txBody>
      </p:sp>
      <p:sp>
        <p:nvSpPr>
          <p:cNvPr id="19" name="Rectangle 18">
            <a:extLst>
              <a:ext uri="{FF2B5EF4-FFF2-40B4-BE49-F238E27FC236}">
                <a16:creationId xmlns:a16="http://schemas.microsoft.com/office/drawing/2014/main" id="{08688A2B-A76E-7812-400D-336A4AE3AD42}"/>
              </a:ext>
            </a:extLst>
          </p:cNvPr>
          <p:cNvSpPr/>
          <p:nvPr/>
        </p:nvSpPr>
        <p:spPr>
          <a:xfrm>
            <a:off x="7818120" y="4288536"/>
            <a:ext cx="2322576" cy="1097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bs-Latn-BA" sz="1400" b="1" dirty="0">
                <a:latin typeface="Times New Roman" panose="02020603050405020304" pitchFamily="18" charset="0"/>
                <a:cs typeface="Times New Roman" panose="02020603050405020304" pitchFamily="18" charset="0"/>
              </a:rPr>
              <a:t>Odluka o usvajanju zapisnika o reviziji</a:t>
            </a:r>
          </a:p>
          <a:p>
            <a:pPr marL="285750" indent="-285750" algn="ctr">
              <a:buFontTx/>
              <a:buChar char="-"/>
            </a:pPr>
            <a:r>
              <a:rPr lang="bs-Latn-BA" sz="1400" b="1" dirty="0">
                <a:latin typeface="Times New Roman" panose="02020603050405020304" pitchFamily="18" charset="0"/>
                <a:cs typeface="Times New Roman" panose="02020603050405020304" pitchFamily="18" charset="0"/>
              </a:rPr>
              <a:t>Odluka o otpisu bibl. građe</a:t>
            </a:r>
          </a:p>
        </p:txBody>
      </p:sp>
      <p:sp>
        <p:nvSpPr>
          <p:cNvPr id="20" name="Rectangle 19">
            <a:extLst>
              <a:ext uri="{FF2B5EF4-FFF2-40B4-BE49-F238E27FC236}">
                <a16:creationId xmlns:a16="http://schemas.microsoft.com/office/drawing/2014/main" id="{2BAF8689-B132-B698-788A-2135D39E2641}"/>
              </a:ext>
            </a:extLst>
          </p:cNvPr>
          <p:cNvSpPr/>
          <p:nvPr/>
        </p:nvSpPr>
        <p:spPr>
          <a:xfrm>
            <a:off x="7927848" y="5678424"/>
            <a:ext cx="1435608" cy="6196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Kraj procedure</a:t>
            </a:r>
          </a:p>
        </p:txBody>
      </p:sp>
      <p:sp>
        <p:nvSpPr>
          <p:cNvPr id="21" name="Rectangle 20">
            <a:extLst>
              <a:ext uri="{FF2B5EF4-FFF2-40B4-BE49-F238E27FC236}">
                <a16:creationId xmlns:a16="http://schemas.microsoft.com/office/drawing/2014/main" id="{1E5B22B2-E16D-93FD-99D3-88572270C955}"/>
              </a:ext>
            </a:extLst>
          </p:cNvPr>
          <p:cNvSpPr/>
          <p:nvPr/>
        </p:nvSpPr>
        <p:spPr>
          <a:xfrm>
            <a:off x="3300984" y="1927288"/>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Direktor škole</a:t>
            </a:r>
          </a:p>
        </p:txBody>
      </p:sp>
      <p:sp>
        <p:nvSpPr>
          <p:cNvPr id="22" name="Rectangle 21">
            <a:extLst>
              <a:ext uri="{FF2B5EF4-FFF2-40B4-BE49-F238E27FC236}">
                <a16:creationId xmlns:a16="http://schemas.microsoft.com/office/drawing/2014/main" id="{19D6862E-12AC-81DD-AC02-7737304C962F}"/>
              </a:ext>
            </a:extLst>
          </p:cNvPr>
          <p:cNvSpPr/>
          <p:nvPr/>
        </p:nvSpPr>
        <p:spPr>
          <a:xfrm>
            <a:off x="3300984" y="2678144"/>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Komisija za reviziju</a:t>
            </a:r>
          </a:p>
        </p:txBody>
      </p:sp>
      <p:sp>
        <p:nvSpPr>
          <p:cNvPr id="23" name="Rectangle 22">
            <a:extLst>
              <a:ext uri="{FF2B5EF4-FFF2-40B4-BE49-F238E27FC236}">
                <a16:creationId xmlns:a16="http://schemas.microsoft.com/office/drawing/2014/main" id="{B3C05698-D225-6C37-1290-04AB30A9E82F}"/>
              </a:ext>
            </a:extLst>
          </p:cNvPr>
          <p:cNvSpPr/>
          <p:nvPr/>
        </p:nvSpPr>
        <p:spPr>
          <a:xfrm>
            <a:off x="3300984" y="3429000"/>
            <a:ext cx="1783080" cy="509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bs-Latn-BA" sz="1400" b="1" dirty="0">
                <a:latin typeface="Times New Roman" panose="02020603050405020304" pitchFamily="18" charset="0"/>
                <a:cs typeface="Times New Roman" panose="02020603050405020304" pitchFamily="18" charset="0"/>
              </a:rPr>
              <a:t>Članovi komisije</a:t>
            </a:r>
          </a:p>
          <a:p>
            <a:pPr marL="285750" indent="-285750" algn="ctr">
              <a:buFontTx/>
              <a:buChar char="-"/>
            </a:pPr>
            <a:r>
              <a:rPr lang="bs-Latn-BA" sz="1400" b="1" dirty="0">
                <a:latin typeface="Times New Roman" panose="02020603050405020304" pitchFamily="18" charset="0"/>
                <a:cs typeface="Times New Roman" panose="02020603050405020304" pitchFamily="18" charset="0"/>
              </a:rPr>
              <a:t>Direktor škole</a:t>
            </a:r>
          </a:p>
        </p:txBody>
      </p:sp>
      <p:sp>
        <p:nvSpPr>
          <p:cNvPr id="24" name="Rectangle 23">
            <a:extLst>
              <a:ext uri="{FF2B5EF4-FFF2-40B4-BE49-F238E27FC236}">
                <a16:creationId xmlns:a16="http://schemas.microsoft.com/office/drawing/2014/main" id="{4C0B27C3-B244-98B3-4DFA-3FD2A98CFD4E}"/>
              </a:ext>
            </a:extLst>
          </p:cNvPr>
          <p:cNvSpPr/>
          <p:nvPr/>
        </p:nvSpPr>
        <p:spPr>
          <a:xfrm>
            <a:off x="3300984" y="4572000"/>
            <a:ext cx="1783080" cy="5303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Školski odbor</a:t>
            </a:r>
          </a:p>
        </p:txBody>
      </p:sp>
      <p:cxnSp>
        <p:nvCxnSpPr>
          <p:cNvPr id="26" name="Straight Arrow Connector 25">
            <a:extLst>
              <a:ext uri="{FF2B5EF4-FFF2-40B4-BE49-F238E27FC236}">
                <a16:creationId xmlns:a16="http://schemas.microsoft.com/office/drawing/2014/main" id="{9E7DD2F3-9A5B-609C-3B45-C03A91BF1802}"/>
              </a:ext>
            </a:extLst>
          </p:cNvPr>
          <p:cNvCxnSpPr/>
          <p:nvPr/>
        </p:nvCxnSpPr>
        <p:spPr>
          <a:xfrm>
            <a:off x="6350508" y="1581912"/>
            <a:ext cx="0" cy="34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3289A0-EA0E-4EFF-4447-C5B1224D866A}"/>
              </a:ext>
            </a:extLst>
          </p:cNvPr>
          <p:cNvCxnSpPr>
            <a:stCxn id="12" idx="2"/>
            <a:endCxn id="13" idx="0"/>
          </p:cNvCxnSpPr>
          <p:nvPr/>
        </p:nvCxnSpPr>
        <p:spPr>
          <a:xfrm flipH="1">
            <a:off x="6359652" y="3144488"/>
            <a:ext cx="9144" cy="28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846D4D8-DD96-D0CA-CE0D-EEFCF2BC3F53}"/>
              </a:ext>
            </a:extLst>
          </p:cNvPr>
          <p:cNvCxnSpPr>
            <a:cxnSpLocks/>
            <a:endCxn id="14" idx="0"/>
          </p:cNvCxnSpPr>
          <p:nvPr/>
        </p:nvCxnSpPr>
        <p:spPr>
          <a:xfrm>
            <a:off x="6368796" y="4014216"/>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702693-BEB9-37EF-9597-E30976212CAF}"/>
              </a:ext>
            </a:extLst>
          </p:cNvPr>
          <p:cNvCxnSpPr>
            <a:stCxn id="14" idx="2"/>
            <a:endCxn id="15" idx="0"/>
          </p:cNvCxnSpPr>
          <p:nvPr/>
        </p:nvCxnSpPr>
        <p:spPr>
          <a:xfrm>
            <a:off x="6368796" y="5385816"/>
            <a:ext cx="0"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EACF5B-0398-0F3A-3B4C-81868762A8AA}"/>
              </a:ext>
            </a:extLst>
          </p:cNvPr>
          <p:cNvCxnSpPr>
            <a:stCxn id="15" idx="2"/>
          </p:cNvCxnSpPr>
          <p:nvPr/>
        </p:nvCxnSpPr>
        <p:spPr>
          <a:xfrm>
            <a:off x="6368796" y="6298120"/>
            <a:ext cx="0" cy="404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573B1D5-F375-7AD9-5D43-D3439EBE98C4}"/>
              </a:ext>
            </a:extLst>
          </p:cNvPr>
          <p:cNvCxnSpPr>
            <a:stCxn id="21" idx="3"/>
            <a:endCxn id="11" idx="1"/>
          </p:cNvCxnSpPr>
          <p:nvPr/>
        </p:nvCxnSpPr>
        <p:spPr>
          <a:xfrm>
            <a:off x="5084064" y="2160460"/>
            <a:ext cx="374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209CF2C-9A51-F079-640F-018D301CC76F}"/>
              </a:ext>
            </a:extLst>
          </p:cNvPr>
          <p:cNvCxnSpPr>
            <a:stCxn id="22" idx="3"/>
            <a:endCxn id="12" idx="1"/>
          </p:cNvCxnSpPr>
          <p:nvPr/>
        </p:nvCxnSpPr>
        <p:spPr>
          <a:xfrm>
            <a:off x="5084064" y="2911316"/>
            <a:ext cx="393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3679F9-E613-F3E5-69AE-9363F3CF7A06}"/>
              </a:ext>
            </a:extLst>
          </p:cNvPr>
          <p:cNvCxnSpPr>
            <a:stCxn id="11" idx="3"/>
            <a:endCxn id="16" idx="1"/>
          </p:cNvCxnSpPr>
          <p:nvPr/>
        </p:nvCxnSpPr>
        <p:spPr>
          <a:xfrm>
            <a:off x="7242048" y="2160460"/>
            <a:ext cx="480059" cy="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4663FA8-6476-8D6D-3D24-D9C6B042222B}"/>
              </a:ext>
            </a:extLst>
          </p:cNvPr>
          <p:cNvCxnSpPr>
            <a:cxnSpLocks/>
            <a:stCxn id="12" idx="3"/>
            <a:endCxn id="17" idx="1"/>
          </p:cNvCxnSpPr>
          <p:nvPr/>
        </p:nvCxnSpPr>
        <p:spPr>
          <a:xfrm>
            <a:off x="7260336" y="2911316"/>
            <a:ext cx="461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9825285-7016-8677-2422-017BDC82F0E6}"/>
              </a:ext>
            </a:extLst>
          </p:cNvPr>
          <p:cNvCxnSpPr>
            <a:stCxn id="23" idx="3"/>
            <a:endCxn id="13" idx="1"/>
          </p:cNvCxnSpPr>
          <p:nvPr/>
        </p:nvCxnSpPr>
        <p:spPr>
          <a:xfrm>
            <a:off x="5084064" y="3683984"/>
            <a:ext cx="393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09AA271-DA13-7B5B-983D-A91FEB21FEDD}"/>
              </a:ext>
            </a:extLst>
          </p:cNvPr>
          <p:cNvCxnSpPr>
            <a:stCxn id="13" idx="3"/>
            <a:endCxn id="18" idx="1"/>
          </p:cNvCxnSpPr>
          <p:nvPr/>
        </p:nvCxnSpPr>
        <p:spPr>
          <a:xfrm>
            <a:off x="7242048" y="3683984"/>
            <a:ext cx="480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386578F-7379-6B7F-ACBC-FC446AD953FB}"/>
              </a:ext>
            </a:extLst>
          </p:cNvPr>
          <p:cNvCxnSpPr>
            <a:stCxn id="11" idx="2"/>
            <a:endCxn id="12" idx="0"/>
          </p:cNvCxnSpPr>
          <p:nvPr/>
        </p:nvCxnSpPr>
        <p:spPr>
          <a:xfrm>
            <a:off x="6350508" y="2393632"/>
            <a:ext cx="18288" cy="28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C4E7CA-9F9F-5B5D-A925-7512CDFECE7B}"/>
              </a:ext>
            </a:extLst>
          </p:cNvPr>
          <p:cNvCxnSpPr>
            <a:stCxn id="24" idx="3"/>
            <a:endCxn id="14" idx="1"/>
          </p:cNvCxnSpPr>
          <p:nvPr/>
        </p:nvCxnSpPr>
        <p:spPr>
          <a:xfrm>
            <a:off x="5084064" y="4837176"/>
            <a:ext cx="393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FFDFD8A-4C88-63F9-FACA-D0998F4CB26A}"/>
              </a:ext>
            </a:extLst>
          </p:cNvPr>
          <p:cNvCxnSpPr>
            <a:stCxn id="14" idx="3"/>
            <a:endCxn id="19" idx="1"/>
          </p:cNvCxnSpPr>
          <p:nvPr/>
        </p:nvCxnSpPr>
        <p:spPr>
          <a:xfrm>
            <a:off x="7260336" y="4837176"/>
            <a:ext cx="557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96C17E0-2C8D-EFE9-67F3-E3B82F327E7F}"/>
              </a:ext>
            </a:extLst>
          </p:cNvPr>
          <p:cNvCxnSpPr>
            <a:stCxn id="15" idx="3"/>
            <a:endCxn id="20" idx="1"/>
          </p:cNvCxnSpPr>
          <p:nvPr/>
        </p:nvCxnSpPr>
        <p:spPr>
          <a:xfrm>
            <a:off x="7260336" y="5988272"/>
            <a:ext cx="667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B65FF8B2-E302-7D6F-CA8E-14E98E37A6EC}"/>
              </a:ext>
            </a:extLst>
          </p:cNvPr>
          <p:cNvSpPr/>
          <p:nvPr/>
        </p:nvSpPr>
        <p:spPr>
          <a:xfrm>
            <a:off x="7333494" y="5532119"/>
            <a:ext cx="557782" cy="402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ne</a:t>
            </a:r>
          </a:p>
        </p:txBody>
      </p:sp>
      <p:sp>
        <p:nvSpPr>
          <p:cNvPr id="67" name="Oval 66">
            <a:extLst>
              <a:ext uri="{FF2B5EF4-FFF2-40B4-BE49-F238E27FC236}">
                <a16:creationId xmlns:a16="http://schemas.microsoft.com/office/drawing/2014/main" id="{6545CEBC-B7FA-1455-A49B-DD55B4672682}"/>
              </a:ext>
            </a:extLst>
          </p:cNvPr>
          <p:cNvSpPr/>
          <p:nvPr/>
        </p:nvSpPr>
        <p:spPr>
          <a:xfrm>
            <a:off x="5541265" y="6384607"/>
            <a:ext cx="554731" cy="404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da</a:t>
            </a:r>
          </a:p>
        </p:txBody>
      </p:sp>
    </p:spTree>
    <p:extLst>
      <p:ext uri="{BB962C8B-B14F-4D97-AF65-F5344CB8AC3E}">
        <p14:creationId xmlns:p14="http://schemas.microsoft.com/office/powerpoint/2010/main" val="22727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AB66-4351-7FA6-1BD1-EC1C4163B5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11CA06-E202-949C-A5E3-AA08AA811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961" y="5056633"/>
            <a:ext cx="2978119" cy="1801368"/>
          </a:xfrm>
          <a:prstGeom prst="rect">
            <a:avLst/>
          </a:prstGeom>
        </p:spPr>
      </p:pic>
      <p:sp>
        <p:nvSpPr>
          <p:cNvPr id="10" name="Rectangle 9">
            <a:extLst>
              <a:ext uri="{FF2B5EF4-FFF2-40B4-BE49-F238E27FC236}">
                <a16:creationId xmlns:a16="http://schemas.microsoft.com/office/drawing/2014/main" id="{0AAE888B-F420-3621-CF2D-5F677AE1F744}"/>
              </a:ext>
            </a:extLst>
          </p:cNvPr>
          <p:cNvSpPr/>
          <p:nvPr/>
        </p:nvSpPr>
        <p:spPr>
          <a:xfrm>
            <a:off x="5458968" y="1060703"/>
            <a:ext cx="1783080" cy="7522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Knjiženje otpisane bibliotečke građe</a:t>
            </a:r>
          </a:p>
        </p:txBody>
      </p:sp>
      <p:sp>
        <p:nvSpPr>
          <p:cNvPr id="11" name="Rectangle 10">
            <a:extLst>
              <a:ext uri="{FF2B5EF4-FFF2-40B4-BE49-F238E27FC236}">
                <a16:creationId xmlns:a16="http://schemas.microsoft.com/office/drawing/2014/main" id="{E86E7DE2-8D14-5083-7BCC-F764EE2ADD8E}"/>
              </a:ext>
            </a:extLst>
          </p:cNvPr>
          <p:cNvSpPr/>
          <p:nvPr/>
        </p:nvSpPr>
        <p:spPr>
          <a:xfrm>
            <a:off x="5511545" y="2418588"/>
            <a:ext cx="1783080" cy="7522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Umanjenje vrijednosti stanja bibliotečke građe</a:t>
            </a:r>
          </a:p>
        </p:txBody>
      </p:sp>
      <p:sp>
        <p:nvSpPr>
          <p:cNvPr id="12" name="Rectangle 11">
            <a:extLst>
              <a:ext uri="{FF2B5EF4-FFF2-40B4-BE49-F238E27FC236}">
                <a16:creationId xmlns:a16="http://schemas.microsoft.com/office/drawing/2014/main" id="{928321F2-8F76-BF3A-9078-A263456489F6}"/>
              </a:ext>
            </a:extLst>
          </p:cNvPr>
          <p:cNvSpPr/>
          <p:nvPr/>
        </p:nvSpPr>
        <p:spPr>
          <a:xfrm>
            <a:off x="5511545" y="3900965"/>
            <a:ext cx="1783080" cy="466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solidFill>
                  <a:schemeClr val="tx1"/>
                </a:solidFill>
                <a:latin typeface="Times New Roman" panose="02020603050405020304" pitchFamily="18" charset="0"/>
                <a:cs typeface="Times New Roman" panose="02020603050405020304" pitchFamily="18" charset="0"/>
              </a:rPr>
              <a:t>Kraj procedure</a:t>
            </a:r>
          </a:p>
        </p:txBody>
      </p:sp>
      <p:sp>
        <p:nvSpPr>
          <p:cNvPr id="16" name="Rectangle 15">
            <a:extLst>
              <a:ext uri="{FF2B5EF4-FFF2-40B4-BE49-F238E27FC236}">
                <a16:creationId xmlns:a16="http://schemas.microsoft.com/office/drawing/2014/main" id="{55259C78-A9BD-B016-E7DC-9C25F2054B02}"/>
              </a:ext>
            </a:extLst>
          </p:cNvPr>
          <p:cNvSpPr/>
          <p:nvPr/>
        </p:nvSpPr>
        <p:spPr>
          <a:xfrm>
            <a:off x="8008731" y="1060703"/>
            <a:ext cx="2037365" cy="7522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 Odluka o otpisu bibl. građe</a:t>
            </a:r>
          </a:p>
          <a:p>
            <a:pPr algn="ctr"/>
            <a:r>
              <a:rPr lang="bs-Latn-BA" sz="1400" b="1" dirty="0">
                <a:latin typeface="Times New Roman" panose="02020603050405020304" pitchFamily="18" charset="0"/>
                <a:cs typeface="Times New Roman" panose="02020603050405020304" pitchFamily="18" charset="0"/>
              </a:rPr>
              <a:t>- Inventarne knjige</a:t>
            </a:r>
          </a:p>
          <a:p>
            <a:pPr algn="ctr"/>
            <a:endParaRPr lang="bs-Latn-BA" sz="14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7A2A3B1-12C1-CB85-492D-FB72676A7B4A}"/>
              </a:ext>
            </a:extLst>
          </p:cNvPr>
          <p:cNvSpPr/>
          <p:nvPr/>
        </p:nvSpPr>
        <p:spPr>
          <a:xfrm>
            <a:off x="7722108" y="2418588"/>
            <a:ext cx="2610612" cy="7522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Finansijska dokumentacija (EFS) </a:t>
            </a:r>
          </a:p>
        </p:txBody>
      </p:sp>
      <p:sp>
        <p:nvSpPr>
          <p:cNvPr id="21" name="Rectangle 20">
            <a:extLst>
              <a:ext uri="{FF2B5EF4-FFF2-40B4-BE49-F238E27FC236}">
                <a16:creationId xmlns:a16="http://schemas.microsoft.com/office/drawing/2014/main" id="{44A07FAE-FDF5-B453-E797-CF9F0E865AB1}"/>
              </a:ext>
            </a:extLst>
          </p:cNvPr>
          <p:cNvSpPr/>
          <p:nvPr/>
        </p:nvSpPr>
        <p:spPr>
          <a:xfrm>
            <a:off x="2909204" y="1060702"/>
            <a:ext cx="1854819" cy="7522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Bibliotekar</a:t>
            </a:r>
          </a:p>
        </p:txBody>
      </p:sp>
      <p:sp>
        <p:nvSpPr>
          <p:cNvPr id="22" name="Rectangle 21">
            <a:extLst>
              <a:ext uri="{FF2B5EF4-FFF2-40B4-BE49-F238E27FC236}">
                <a16:creationId xmlns:a16="http://schemas.microsoft.com/office/drawing/2014/main" id="{7E584018-028C-DA8D-58FD-6B02AC9AD991}"/>
              </a:ext>
            </a:extLst>
          </p:cNvPr>
          <p:cNvSpPr/>
          <p:nvPr/>
        </p:nvSpPr>
        <p:spPr>
          <a:xfrm>
            <a:off x="2909205" y="2451830"/>
            <a:ext cx="1854818" cy="719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b="1" dirty="0">
                <a:latin typeface="Times New Roman" panose="02020603050405020304" pitchFamily="18" charset="0"/>
                <a:cs typeface="Times New Roman" panose="02020603050405020304" pitchFamily="18" charset="0"/>
              </a:rPr>
              <a:t>Ekonomsko – finansijska služba</a:t>
            </a:r>
          </a:p>
        </p:txBody>
      </p:sp>
      <p:cxnSp>
        <p:nvCxnSpPr>
          <p:cNvPr id="6" name="Straight Arrow Connector 5">
            <a:extLst>
              <a:ext uri="{FF2B5EF4-FFF2-40B4-BE49-F238E27FC236}">
                <a16:creationId xmlns:a16="http://schemas.microsoft.com/office/drawing/2014/main" id="{8E64E97E-900A-929E-1BAD-FE50FBE69AD9}"/>
              </a:ext>
            </a:extLst>
          </p:cNvPr>
          <p:cNvCxnSpPr/>
          <p:nvPr/>
        </p:nvCxnSpPr>
        <p:spPr>
          <a:xfrm>
            <a:off x="6350508" y="0"/>
            <a:ext cx="4572" cy="9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9527D49-7413-3C0F-EFAB-D0945924BBAD}"/>
              </a:ext>
            </a:extLst>
          </p:cNvPr>
          <p:cNvSpPr/>
          <p:nvPr/>
        </p:nvSpPr>
        <p:spPr>
          <a:xfrm>
            <a:off x="5390388" y="310896"/>
            <a:ext cx="701036" cy="3453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bs-Latn-BA" sz="1400" dirty="0">
                <a:latin typeface="Times New Roman" panose="02020603050405020304" pitchFamily="18" charset="0"/>
                <a:cs typeface="Times New Roman" panose="02020603050405020304" pitchFamily="18" charset="0"/>
              </a:rPr>
              <a:t>da</a:t>
            </a:r>
          </a:p>
        </p:txBody>
      </p:sp>
      <p:cxnSp>
        <p:nvCxnSpPr>
          <p:cNvPr id="77" name="Straight Arrow Connector 76">
            <a:extLst>
              <a:ext uri="{FF2B5EF4-FFF2-40B4-BE49-F238E27FC236}">
                <a16:creationId xmlns:a16="http://schemas.microsoft.com/office/drawing/2014/main" id="{F3F70120-2F7E-4E59-BC4E-0FE29A44975D}"/>
              </a:ext>
            </a:extLst>
          </p:cNvPr>
          <p:cNvCxnSpPr>
            <a:stCxn id="10" idx="2"/>
            <a:endCxn id="11" idx="0"/>
          </p:cNvCxnSpPr>
          <p:nvPr/>
        </p:nvCxnSpPr>
        <p:spPr>
          <a:xfrm>
            <a:off x="6350508" y="1812987"/>
            <a:ext cx="0" cy="605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EC655D0-E74E-71DB-7411-91390ED6CD8E}"/>
              </a:ext>
            </a:extLst>
          </p:cNvPr>
          <p:cNvCxnSpPr/>
          <p:nvPr/>
        </p:nvCxnSpPr>
        <p:spPr>
          <a:xfrm>
            <a:off x="6350508" y="3255264"/>
            <a:ext cx="0" cy="645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6DAFC48-3011-9FB2-1ECB-FADBCB00A61B}"/>
              </a:ext>
            </a:extLst>
          </p:cNvPr>
          <p:cNvCxnSpPr>
            <a:endCxn id="10" idx="1"/>
          </p:cNvCxnSpPr>
          <p:nvPr/>
        </p:nvCxnSpPr>
        <p:spPr>
          <a:xfrm>
            <a:off x="4846320" y="1436844"/>
            <a:ext cx="6126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D44A648-FA72-50BE-7739-3CB631CFBCD7}"/>
              </a:ext>
            </a:extLst>
          </p:cNvPr>
          <p:cNvCxnSpPr>
            <a:stCxn id="10" idx="3"/>
            <a:endCxn id="16" idx="1"/>
          </p:cNvCxnSpPr>
          <p:nvPr/>
        </p:nvCxnSpPr>
        <p:spPr>
          <a:xfrm>
            <a:off x="7242048" y="1436845"/>
            <a:ext cx="7666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7254073-240B-4E57-51CD-954EA0C4A025}"/>
              </a:ext>
            </a:extLst>
          </p:cNvPr>
          <p:cNvCxnSpPr>
            <a:endCxn id="11" idx="1"/>
          </p:cNvCxnSpPr>
          <p:nvPr/>
        </p:nvCxnSpPr>
        <p:spPr>
          <a:xfrm>
            <a:off x="4846320" y="2794730"/>
            <a:ext cx="665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3D7ADB5-26CB-E6C5-DA93-EC6020D771C8}"/>
              </a:ext>
            </a:extLst>
          </p:cNvPr>
          <p:cNvCxnSpPr>
            <a:stCxn id="11" idx="3"/>
            <a:endCxn id="17" idx="1"/>
          </p:cNvCxnSpPr>
          <p:nvPr/>
        </p:nvCxnSpPr>
        <p:spPr>
          <a:xfrm>
            <a:off x="7294625" y="2794730"/>
            <a:ext cx="427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A47BB-1ED4-0E9F-A728-036CCA33893F}"/>
              </a:ext>
            </a:extLst>
          </p:cNvPr>
          <p:cNvSpPr>
            <a:spLocks noGrp="1"/>
          </p:cNvSpPr>
          <p:nvPr>
            <p:ph type="body" idx="1"/>
          </p:nvPr>
        </p:nvSpPr>
        <p:spPr>
          <a:xfrm>
            <a:off x="1484312" y="722376"/>
            <a:ext cx="10018713" cy="5068824"/>
          </a:xfrm>
        </p:spPr>
        <p:txBody>
          <a:bodyPr>
            <a:normAutofit/>
          </a:bodyPr>
          <a:lstStyle/>
          <a:p>
            <a:pPr marL="285750" indent="-285750" algn="just">
              <a:buFontTx/>
              <a:buChar char="-"/>
            </a:pPr>
            <a:r>
              <a:rPr lang="bs-Latn-BA" sz="1600" b="1" dirty="0">
                <a:latin typeface="Times New Roman" panose="02020603050405020304" pitchFamily="18" charset="0"/>
                <a:cs typeface="Times New Roman" panose="02020603050405020304" pitchFamily="18" charset="0"/>
              </a:rPr>
              <a:t>Vanredna revizija vrši se nakon elementarnih nepogoda, požara ili ratnih razaranja ukoliko je u takvom slučaju biblioteka bila kako stradala.</a:t>
            </a:r>
          </a:p>
          <a:p>
            <a:pPr marL="285750" indent="-285750" algn="just">
              <a:buFontTx/>
              <a:buChar char="-"/>
            </a:pPr>
            <a:r>
              <a:rPr lang="bs-Latn-BA" sz="1600" b="1" dirty="0">
                <a:latin typeface="Times New Roman" panose="02020603050405020304" pitchFamily="18" charset="0"/>
                <a:cs typeface="Times New Roman" panose="02020603050405020304" pitchFamily="18" charset="0"/>
              </a:rPr>
              <a:t>Formiranje komisije za reviziju- </a:t>
            </a:r>
            <a:r>
              <a:rPr lang="bs-Latn-BA" sz="1600" dirty="0">
                <a:latin typeface="Times New Roman" panose="02020603050405020304" pitchFamily="18" charset="0"/>
                <a:cs typeface="Times New Roman" panose="02020603050405020304" pitchFamily="18" charset="0"/>
              </a:rPr>
              <a:t>direktor škole formira komisiju za reviziju bibliotečke građe. Pošto je revizija obiman, zahtjevan i dugotrajan posao tim ljudi koji vrši reviziju mora biti sastavljen od većeg broja zaposlenog osoblja.</a:t>
            </a:r>
          </a:p>
          <a:p>
            <a:pPr marL="285750" indent="-285750" algn="just">
              <a:buFontTx/>
              <a:buChar char="-"/>
            </a:pPr>
            <a:r>
              <a:rPr lang="bs-Latn-BA" sz="1600" b="1" dirty="0">
                <a:latin typeface="Times New Roman" panose="02020603050405020304" pitchFamily="18" charset="0"/>
                <a:cs typeface="Times New Roman" panose="02020603050405020304" pitchFamily="18" charset="0"/>
              </a:rPr>
              <a:t>Tok revizije- </a:t>
            </a:r>
            <a:r>
              <a:rPr lang="bs-Latn-BA" sz="1600" dirty="0">
                <a:latin typeface="Times New Roman" panose="02020603050405020304" pitchFamily="18" charset="0"/>
                <a:cs typeface="Times New Roman" panose="02020603050405020304" pitchFamily="18" charset="0"/>
              </a:rPr>
              <a:t>tokom revizije biblioteka je zatvorena za korisnike, te je najbolje da se obavlja u ljetnim mjesecima ili u nekom drugom periodu kada je frekvencija korisnika najmanja. Mjesec dana pred reviziju knjige se ne posuđuju nego se samo vraćaju posuđene knjige.</a:t>
            </a:r>
          </a:p>
          <a:p>
            <a:pPr marL="285750" indent="-285750" algn="just">
              <a:buFontTx/>
              <a:buChar char="-"/>
            </a:pPr>
            <a:r>
              <a:rPr lang="bs-Latn-BA" sz="1600" b="1" dirty="0">
                <a:latin typeface="Times New Roman" panose="02020603050405020304" pitchFamily="18" charset="0"/>
                <a:cs typeface="Times New Roman" panose="02020603050405020304" pitchFamily="18" charset="0"/>
              </a:rPr>
              <a:t>Revizija</a:t>
            </a:r>
            <a:r>
              <a:rPr lang="bs-Latn-BA" sz="1600" dirty="0">
                <a:latin typeface="Times New Roman" panose="02020603050405020304" pitchFamily="18" charset="0"/>
                <a:cs typeface="Times New Roman" panose="02020603050405020304" pitchFamily="18" charset="0"/>
              </a:rPr>
              <a:t>- Jedan član komisije ide uz policu i proziva inventarne brojeve podjedinih jedinica građe, a ostali pred sobom imaju pojedinačne inventarne knjige, pronalaze broj u pojedinačnoj inventarnoj knjizi i unaprijed dogovorenim znakom označajavju da je građa na polici. Tokom ovog posla pojedinačne inventarne knjige mnogo se listaju pa je moguće da dođe do fizičkog oštećenja istih. Zato se preporučuje da se umjesto listanja inventara ispišu inventarni brojevi od jedan pa do posljednjeg na velikim listovima ili kartonima i da se prilikom sranjivanja crvenom olovkom prekriži inventarni broj knjige pronađene na polici.</a:t>
            </a:r>
          </a:p>
          <a:p>
            <a:endParaRPr lang="bs-Latn-BA" dirty="0"/>
          </a:p>
        </p:txBody>
      </p:sp>
      <p:pic>
        <p:nvPicPr>
          <p:cNvPr id="4" name="Picture 3">
            <a:extLst>
              <a:ext uri="{FF2B5EF4-FFF2-40B4-BE49-F238E27FC236}">
                <a16:creationId xmlns:a16="http://schemas.microsoft.com/office/drawing/2014/main" id="{3D5EE304-2A77-B860-5017-DE27F848F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961" y="5056633"/>
            <a:ext cx="2978119" cy="1801368"/>
          </a:xfrm>
          <a:prstGeom prst="rect">
            <a:avLst/>
          </a:prstGeom>
        </p:spPr>
      </p:pic>
    </p:spTree>
    <p:extLst>
      <p:ext uri="{BB962C8B-B14F-4D97-AF65-F5344CB8AC3E}">
        <p14:creationId xmlns:p14="http://schemas.microsoft.com/office/powerpoint/2010/main" val="99263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E330-43E8-FB89-4313-33347F6FA1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2679F3-9C80-A3D8-9B2B-507C5C439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720" y="5413251"/>
            <a:ext cx="2499917" cy="1572766"/>
          </a:xfrm>
          <a:prstGeom prst="rect">
            <a:avLst/>
          </a:prstGeom>
        </p:spPr>
      </p:pic>
      <p:graphicFrame>
        <p:nvGraphicFramePr>
          <p:cNvPr id="2" name="Table 1">
            <a:extLst>
              <a:ext uri="{FF2B5EF4-FFF2-40B4-BE49-F238E27FC236}">
                <a16:creationId xmlns:a16="http://schemas.microsoft.com/office/drawing/2014/main" id="{001F52AC-CF9C-67C8-E796-B0CD79ABDC5D}"/>
              </a:ext>
            </a:extLst>
          </p:cNvPr>
          <p:cNvGraphicFramePr>
            <a:graphicFrameLocks noGrp="1"/>
          </p:cNvGraphicFramePr>
          <p:nvPr>
            <p:extLst>
              <p:ext uri="{D42A27DB-BD31-4B8C-83A1-F6EECF244321}">
                <p14:modId xmlns:p14="http://schemas.microsoft.com/office/powerpoint/2010/main" val="1526157522"/>
              </p:ext>
            </p:extLst>
          </p:nvPr>
        </p:nvGraphicFramePr>
        <p:xfrm>
          <a:off x="1673353" y="719666"/>
          <a:ext cx="9482326" cy="2416728"/>
        </p:xfrm>
        <a:graphic>
          <a:graphicData uri="http://schemas.openxmlformats.org/drawingml/2006/table">
            <a:tbl>
              <a:tblPr firstRow="1" bandRow="1">
                <a:tableStyleId>{5C22544A-7EE6-4342-B048-85BDC9FD1C3A}</a:tableStyleId>
              </a:tblPr>
              <a:tblGrid>
                <a:gridCol w="1354618">
                  <a:extLst>
                    <a:ext uri="{9D8B030D-6E8A-4147-A177-3AD203B41FA5}">
                      <a16:colId xmlns:a16="http://schemas.microsoft.com/office/drawing/2014/main" val="2890713183"/>
                    </a:ext>
                  </a:extLst>
                </a:gridCol>
                <a:gridCol w="1354618">
                  <a:extLst>
                    <a:ext uri="{9D8B030D-6E8A-4147-A177-3AD203B41FA5}">
                      <a16:colId xmlns:a16="http://schemas.microsoft.com/office/drawing/2014/main" val="13365131"/>
                    </a:ext>
                  </a:extLst>
                </a:gridCol>
                <a:gridCol w="1354618">
                  <a:extLst>
                    <a:ext uri="{9D8B030D-6E8A-4147-A177-3AD203B41FA5}">
                      <a16:colId xmlns:a16="http://schemas.microsoft.com/office/drawing/2014/main" val="1761630763"/>
                    </a:ext>
                  </a:extLst>
                </a:gridCol>
                <a:gridCol w="1354618">
                  <a:extLst>
                    <a:ext uri="{9D8B030D-6E8A-4147-A177-3AD203B41FA5}">
                      <a16:colId xmlns:a16="http://schemas.microsoft.com/office/drawing/2014/main" val="3415827024"/>
                    </a:ext>
                  </a:extLst>
                </a:gridCol>
                <a:gridCol w="1354618">
                  <a:extLst>
                    <a:ext uri="{9D8B030D-6E8A-4147-A177-3AD203B41FA5}">
                      <a16:colId xmlns:a16="http://schemas.microsoft.com/office/drawing/2014/main" val="2345665386"/>
                    </a:ext>
                  </a:extLst>
                </a:gridCol>
                <a:gridCol w="1354618">
                  <a:extLst>
                    <a:ext uri="{9D8B030D-6E8A-4147-A177-3AD203B41FA5}">
                      <a16:colId xmlns:a16="http://schemas.microsoft.com/office/drawing/2014/main" val="1020418985"/>
                    </a:ext>
                  </a:extLst>
                </a:gridCol>
                <a:gridCol w="1354618">
                  <a:extLst>
                    <a:ext uri="{9D8B030D-6E8A-4147-A177-3AD203B41FA5}">
                      <a16:colId xmlns:a16="http://schemas.microsoft.com/office/drawing/2014/main" val="503993248"/>
                    </a:ext>
                  </a:extLst>
                </a:gridCol>
              </a:tblGrid>
              <a:tr h="402788">
                <a:tc>
                  <a:txBody>
                    <a:bodyPr/>
                    <a:lstStyle/>
                    <a:p>
                      <a:r>
                        <a:rPr lang="bs-Latn-BA" dirty="0"/>
                        <a:t>1</a:t>
                      </a:r>
                    </a:p>
                  </a:txBody>
                  <a:tcPr/>
                </a:tc>
                <a:tc>
                  <a:txBody>
                    <a:bodyPr/>
                    <a:lstStyle/>
                    <a:p>
                      <a:r>
                        <a:rPr lang="bs-Latn-BA" dirty="0"/>
                        <a:t>7</a:t>
                      </a:r>
                    </a:p>
                  </a:txBody>
                  <a:tcPr/>
                </a:tc>
                <a:tc>
                  <a:txBody>
                    <a:bodyPr/>
                    <a:lstStyle/>
                    <a:p>
                      <a:r>
                        <a:rPr lang="bs-Latn-BA" dirty="0"/>
                        <a:t>13</a:t>
                      </a:r>
                    </a:p>
                  </a:txBody>
                  <a:tcPr/>
                </a:tc>
                <a:tc>
                  <a:txBody>
                    <a:bodyPr/>
                    <a:lstStyle/>
                    <a:p>
                      <a:r>
                        <a:rPr lang="bs-Latn-BA" dirty="0"/>
                        <a:t>19</a:t>
                      </a:r>
                    </a:p>
                  </a:txBody>
                  <a:tcPr/>
                </a:tc>
                <a:tc>
                  <a:txBody>
                    <a:bodyPr/>
                    <a:lstStyle/>
                    <a:p>
                      <a:r>
                        <a:rPr lang="bs-Latn-BA" dirty="0"/>
                        <a:t>25</a:t>
                      </a:r>
                    </a:p>
                  </a:txBody>
                  <a:tcPr/>
                </a:tc>
                <a:tc>
                  <a:txBody>
                    <a:bodyPr/>
                    <a:lstStyle/>
                    <a:p>
                      <a:r>
                        <a:rPr lang="bs-Latn-BA" dirty="0"/>
                        <a:t>31</a:t>
                      </a:r>
                    </a:p>
                  </a:txBody>
                  <a:tcPr/>
                </a:tc>
                <a:tc>
                  <a:txBody>
                    <a:bodyPr/>
                    <a:lstStyle/>
                    <a:p>
                      <a:r>
                        <a:rPr lang="bs-Latn-BA" dirty="0"/>
                        <a:t>37</a:t>
                      </a:r>
                    </a:p>
                  </a:txBody>
                  <a:tcPr/>
                </a:tc>
                <a:extLst>
                  <a:ext uri="{0D108BD9-81ED-4DB2-BD59-A6C34878D82A}">
                    <a16:rowId xmlns:a16="http://schemas.microsoft.com/office/drawing/2014/main" val="3690006856"/>
                  </a:ext>
                </a:extLst>
              </a:tr>
              <a:tr h="402788">
                <a:tc>
                  <a:txBody>
                    <a:bodyPr/>
                    <a:lstStyle/>
                    <a:p>
                      <a:r>
                        <a:rPr lang="bs-Latn-BA" dirty="0"/>
                        <a:t>2</a:t>
                      </a:r>
                    </a:p>
                  </a:txBody>
                  <a:tcPr/>
                </a:tc>
                <a:tc>
                  <a:txBody>
                    <a:bodyPr/>
                    <a:lstStyle/>
                    <a:p>
                      <a:r>
                        <a:rPr lang="bs-Latn-BA" dirty="0"/>
                        <a:t>8</a:t>
                      </a:r>
                    </a:p>
                  </a:txBody>
                  <a:tcPr/>
                </a:tc>
                <a:tc>
                  <a:txBody>
                    <a:bodyPr/>
                    <a:lstStyle/>
                    <a:p>
                      <a:r>
                        <a:rPr lang="bs-Latn-BA" dirty="0"/>
                        <a:t>14</a:t>
                      </a:r>
                    </a:p>
                  </a:txBody>
                  <a:tcPr/>
                </a:tc>
                <a:tc>
                  <a:txBody>
                    <a:bodyPr/>
                    <a:lstStyle/>
                    <a:p>
                      <a:r>
                        <a:rPr lang="bs-Latn-BA" dirty="0"/>
                        <a:t>20</a:t>
                      </a:r>
                    </a:p>
                  </a:txBody>
                  <a:tcPr/>
                </a:tc>
                <a:tc>
                  <a:txBody>
                    <a:bodyPr/>
                    <a:lstStyle/>
                    <a:p>
                      <a:r>
                        <a:rPr lang="bs-Latn-BA" dirty="0"/>
                        <a:t>26</a:t>
                      </a:r>
                    </a:p>
                  </a:txBody>
                  <a:tcPr/>
                </a:tc>
                <a:tc>
                  <a:txBody>
                    <a:bodyPr/>
                    <a:lstStyle/>
                    <a:p>
                      <a:r>
                        <a:rPr lang="bs-Latn-BA" dirty="0"/>
                        <a:t>32</a:t>
                      </a:r>
                    </a:p>
                  </a:txBody>
                  <a:tcPr/>
                </a:tc>
                <a:tc>
                  <a:txBody>
                    <a:bodyPr/>
                    <a:lstStyle/>
                    <a:p>
                      <a:r>
                        <a:rPr lang="bs-Latn-BA" dirty="0"/>
                        <a:t>38</a:t>
                      </a:r>
                    </a:p>
                  </a:txBody>
                  <a:tcPr/>
                </a:tc>
                <a:extLst>
                  <a:ext uri="{0D108BD9-81ED-4DB2-BD59-A6C34878D82A}">
                    <a16:rowId xmlns:a16="http://schemas.microsoft.com/office/drawing/2014/main" val="1724584591"/>
                  </a:ext>
                </a:extLst>
              </a:tr>
              <a:tr h="402788">
                <a:tc>
                  <a:txBody>
                    <a:bodyPr/>
                    <a:lstStyle/>
                    <a:p>
                      <a:r>
                        <a:rPr lang="bs-Latn-BA" dirty="0"/>
                        <a:t>3</a:t>
                      </a:r>
                    </a:p>
                  </a:txBody>
                  <a:tcPr/>
                </a:tc>
                <a:tc>
                  <a:txBody>
                    <a:bodyPr/>
                    <a:lstStyle/>
                    <a:p>
                      <a:r>
                        <a:rPr lang="bs-Latn-BA" dirty="0"/>
                        <a:t>9</a:t>
                      </a:r>
                    </a:p>
                  </a:txBody>
                  <a:tcPr/>
                </a:tc>
                <a:tc>
                  <a:txBody>
                    <a:bodyPr/>
                    <a:lstStyle/>
                    <a:p>
                      <a:r>
                        <a:rPr lang="bs-Latn-BA" dirty="0"/>
                        <a:t>15</a:t>
                      </a:r>
                    </a:p>
                  </a:txBody>
                  <a:tcPr/>
                </a:tc>
                <a:tc>
                  <a:txBody>
                    <a:bodyPr/>
                    <a:lstStyle/>
                    <a:p>
                      <a:r>
                        <a:rPr lang="bs-Latn-BA" dirty="0"/>
                        <a:t>21</a:t>
                      </a:r>
                    </a:p>
                  </a:txBody>
                  <a:tcPr/>
                </a:tc>
                <a:tc>
                  <a:txBody>
                    <a:bodyPr/>
                    <a:lstStyle/>
                    <a:p>
                      <a:r>
                        <a:rPr lang="bs-Latn-BA" dirty="0"/>
                        <a:t>27</a:t>
                      </a:r>
                    </a:p>
                  </a:txBody>
                  <a:tcPr/>
                </a:tc>
                <a:tc>
                  <a:txBody>
                    <a:bodyPr/>
                    <a:lstStyle/>
                    <a:p>
                      <a:r>
                        <a:rPr lang="bs-Latn-BA" dirty="0"/>
                        <a:t>33</a:t>
                      </a:r>
                    </a:p>
                  </a:txBody>
                  <a:tcPr/>
                </a:tc>
                <a:tc>
                  <a:txBody>
                    <a:bodyPr/>
                    <a:lstStyle/>
                    <a:p>
                      <a:r>
                        <a:rPr lang="bs-Latn-BA" dirty="0"/>
                        <a:t>39</a:t>
                      </a:r>
                    </a:p>
                  </a:txBody>
                  <a:tcPr/>
                </a:tc>
                <a:extLst>
                  <a:ext uri="{0D108BD9-81ED-4DB2-BD59-A6C34878D82A}">
                    <a16:rowId xmlns:a16="http://schemas.microsoft.com/office/drawing/2014/main" val="2511077081"/>
                  </a:ext>
                </a:extLst>
              </a:tr>
              <a:tr h="402788">
                <a:tc>
                  <a:txBody>
                    <a:bodyPr/>
                    <a:lstStyle/>
                    <a:p>
                      <a:r>
                        <a:rPr lang="bs-Latn-BA" dirty="0"/>
                        <a:t>4</a:t>
                      </a:r>
                    </a:p>
                  </a:txBody>
                  <a:tcPr/>
                </a:tc>
                <a:tc>
                  <a:txBody>
                    <a:bodyPr/>
                    <a:lstStyle/>
                    <a:p>
                      <a:r>
                        <a:rPr lang="bs-Latn-BA" dirty="0"/>
                        <a:t>10</a:t>
                      </a:r>
                    </a:p>
                  </a:txBody>
                  <a:tcPr/>
                </a:tc>
                <a:tc>
                  <a:txBody>
                    <a:bodyPr/>
                    <a:lstStyle/>
                    <a:p>
                      <a:r>
                        <a:rPr lang="bs-Latn-BA" dirty="0"/>
                        <a:t>16</a:t>
                      </a:r>
                    </a:p>
                  </a:txBody>
                  <a:tcPr/>
                </a:tc>
                <a:tc>
                  <a:txBody>
                    <a:bodyPr/>
                    <a:lstStyle/>
                    <a:p>
                      <a:r>
                        <a:rPr lang="bs-Latn-BA" dirty="0"/>
                        <a:t>22</a:t>
                      </a:r>
                    </a:p>
                  </a:txBody>
                  <a:tcPr/>
                </a:tc>
                <a:tc>
                  <a:txBody>
                    <a:bodyPr/>
                    <a:lstStyle/>
                    <a:p>
                      <a:r>
                        <a:rPr lang="bs-Latn-BA" dirty="0"/>
                        <a:t>28</a:t>
                      </a:r>
                    </a:p>
                  </a:txBody>
                  <a:tcPr/>
                </a:tc>
                <a:tc>
                  <a:txBody>
                    <a:bodyPr/>
                    <a:lstStyle/>
                    <a:p>
                      <a:r>
                        <a:rPr lang="bs-Latn-BA" dirty="0"/>
                        <a:t>34</a:t>
                      </a:r>
                    </a:p>
                  </a:txBody>
                  <a:tcPr/>
                </a:tc>
                <a:tc>
                  <a:txBody>
                    <a:bodyPr/>
                    <a:lstStyle/>
                    <a:p>
                      <a:r>
                        <a:rPr lang="bs-Latn-BA" dirty="0"/>
                        <a:t>40</a:t>
                      </a:r>
                    </a:p>
                  </a:txBody>
                  <a:tcPr/>
                </a:tc>
                <a:extLst>
                  <a:ext uri="{0D108BD9-81ED-4DB2-BD59-A6C34878D82A}">
                    <a16:rowId xmlns:a16="http://schemas.microsoft.com/office/drawing/2014/main" val="1904777194"/>
                  </a:ext>
                </a:extLst>
              </a:tr>
              <a:tr h="402788">
                <a:tc>
                  <a:txBody>
                    <a:bodyPr/>
                    <a:lstStyle/>
                    <a:p>
                      <a:r>
                        <a:rPr lang="bs-Latn-BA" dirty="0"/>
                        <a:t>5</a:t>
                      </a:r>
                    </a:p>
                  </a:txBody>
                  <a:tcPr/>
                </a:tc>
                <a:tc>
                  <a:txBody>
                    <a:bodyPr/>
                    <a:lstStyle/>
                    <a:p>
                      <a:r>
                        <a:rPr lang="bs-Latn-BA" dirty="0"/>
                        <a:t>11</a:t>
                      </a:r>
                    </a:p>
                  </a:txBody>
                  <a:tcPr/>
                </a:tc>
                <a:tc>
                  <a:txBody>
                    <a:bodyPr/>
                    <a:lstStyle/>
                    <a:p>
                      <a:r>
                        <a:rPr lang="bs-Latn-BA" dirty="0"/>
                        <a:t>17</a:t>
                      </a:r>
                    </a:p>
                  </a:txBody>
                  <a:tcPr/>
                </a:tc>
                <a:tc>
                  <a:txBody>
                    <a:bodyPr/>
                    <a:lstStyle/>
                    <a:p>
                      <a:r>
                        <a:rPr lang="bs-Latn-BA" dirty="0"/>
                        <a:t>23</a:t>
                      </a:r>
                    </a:p>
                  </a:txBody>
                  <a:tcPr/>
                </a:tc>
                <a:tc>
                  <a:txBody>
                    <a:bodyPr/>
                    <a:lstStyle/>
                    <a:p>
                      <a:r>
                        <a:rPr lang="bs-Latn-BA" dirty="0"/>
                        <a:t>29</a:t>
                      </a:r>
                    </a:p>
                  </a:txBody>
                  <a:tcPr/>
                </a:tc>
                <a:tc>
                  <a:txBody>
                    <a:bodyPr/>
                    <a:lstStyle/>
                    <a:p>
                      <a:r>
                        <a:rPr lang="bs-Latn-BA" dirty="0"/>
                        <a:t>35</a:t>
                      </a:r>
                    </a:p>
                  </a:txBody>
                  <a:tcPr/>
                </a:tc>
                <a:tc>
                  <a:txBody>
                    <a:bodyPr/>
                    <a:lstStyle/>
                    <a:p>
                      <a:r>
                        <a:rPr lang="bs-Latn-BA" dirty="0"/>
                        <a:t>41</a:t>
                      </a:r>
                    </a:p>
                  </a:txBody>
                  <a:tcPr/>
                </a:tc>
                <a:extLst>
                  <a:ext uri="{0D108BD9-81ED-4DB2-BD59-A6C34878D82A}">
                    <a16:rowId xmlns:a16="http://schemas.microsoft.com/office/drawing/2014/main" val="2379325862"/>
                  </a:ext>
                </a:extLst>
              </a:tr>
              <a:tr h="402788">
                <a:tc>
                  <a:txBody>
                    <a:bodyPr/>
                    <a:lstStyle/>
                    <a:p>
                      <a:r>
                        <a:rPr lang="bs-Latn-BA" dirty="0"/>
                        <a:t>6</a:t>
                      </a:r>
                    </a:p>
                  </a:txBody>
                  <a:tcPr/>
                </a:tc>
                <a:tc>
                  <a:txBody>
                    <a:bodyPr/>
                    <a:lstStyle/>
                    <a:p>
                      <a:r>
                        <a:rPr lang="bs-Latn-BA" dirty="0"/>
                        <a:t>12</a:t>
                      </a:r>
                    </a:p>
                  </a:txBody>
                  <a:tcPr/>
                </a:tc>
                <a:tc>
                  <a:txBody>
                    <a:bodyPr/>
                    <a:lstStyle/>
                    <a:p>
                      <a:r>
                        <a:rPr lang="bs-Latn-BA" dirty="0"/>
                        <a:t>18</a:t>
                      </a:r>
                    </a:p>
                  </a:txBody>
                  <a:tcPr/>
                </a:tc>
                <a:tc>
                  <a:txBody>
                    <a:bodyPr/>
                    <a:lstStyle/>
                    <a:p>
                      <a:r>
                        <a:rPr lang="bs-Latn-BA" dirty="0"/>
                        <a:t>24</a:t>
                      </a:r>
                    </a:p>
                  </a:txBody>
                  <a:tcPr/>
                </a:tc>
                <a:tc>
                  <a:txBody>
                    <a:bodyPr/>
                    <a:lstStyle/>
                    <a:p>
                      <a:r>
                        <a:rPr lang="bs-Latn-BA" dirty="0"/>
                        <a:t>30</a:t>
                      </a:r>
                    </a:p>
                  </a:txBody>
                  <a:tcPr/>
                </a:tc>
                <a:tc>
                  <a:txBody>
                    <a:bodyPr/>
                    <a:lstStyle/>
                    <a:p>
                      <a:r>
                        <a:rPr lang="bs-Latn-BA" dirty="0"/>
                        <a:t>36</a:t>
                      </a:r>
                    </a:p>
                  </a:txBody>
                  <a:tcPr/>
                </a:tc>
                <a:tc>
                  <a:txBody>
                    <a:bodyPr/>
                    <a:lstStyle/>
                    <a:p>
                      <a:r>
                        <a:rPr lang="bs-Latn-BA" dirty="0"/>
                        <a:t>...</a:t>
                      </a:r>
                    </a:p>
                  </a:txBody>
                  <a:tcPr/>
                </a:tc>
                <a:extLst>
                  <a:ext uri="{0D108BD9-81ED-4DB2-BD59-A6C34878D82A}">
                    <a16:rowId xmlns:a16="http://schemas.microsoft.com/office/drawing/2014/main" val="2383496201"/>
                  </a:ext>
                </a:extLst>
              </a:tr>
            </a:tbl>
          </a:graphicData>
        </a:graphic>
      </p:graphicFrame>
      <p:graphicFrame>
        <p:nvGraphicFramePr>
          <p:cNvPr id="5" name="Table 4">
            <a:extLst>
              <a:ext uri="{FF2B5EF4-FFF2-40B4-BE49-F238E27FC236}">
                <a16:creationId xmlns:a16="http://schemas.microsoft.com/office/drawing/2014/main" id="{B6B002FE-C0B7-61A9-3AA2-F5E30548021F}"/>
              </a:ext>
            </a:extLst>
          </p:cNvPr>
          <p:cNvGraphicFramePr>
            <a:graphicFrameLocks noGrp="1"/>
          </p:cNvGraphicFramePr>
          <p:nvPr>
            <p:extLst>
              <p:ext uri="{D42A27DB-BD31-4B8C-83A1-F6EECF244321}">
                <p14:modId xmlns:p14="http://schemas.microsoft.com/office/powerpoint/2010/main" val="4101337105"/>
              </p:ext>
            </p:extLst>
          </p:nvPr>
        </p:nvGraphicFramePr>
        <p:xfrm>
          <a:off x="1673354" y="3218690"/>
          <a:ext cx="9482326" cy="2194560"/>
        </p:xfrm>
        <a:graphic>
          <a:graphicData uri="http://schemas.openxmlformats.org/drawingml/2006/table">
            <a:tbl>
              <a:tblPr firstRow="1" bandRow="1">
                <a:tableStyleId>{5C22544A-7EE6-4342-B048-85BDC9FD1C3A}</a:tableStyleId>
              </a:tblPr>
              <a:tblGrid>
                <a:gridCol w="1354618">
                  <a:extLst>
                    <a:ext uri="{9D8B030D-6E8A-4147-A177-3AD203B41FA5}">
                      <a16:colId xmlns:a16="http://schemas.microsoft.com/office/drawing/2014/main" val="1386343138"/>
                    </a:ext>
                  </a:extLst>
                </a:gridCol>
                <a:gridCol w="1354618">
                  <a:extLst>
                    <a:ext uri="{9D8B030D-6E8A-4147-A177-3AD203B41FA5}">
                      <a16:colId xmlns:a16="http://schemas.microsoft.com/office/drawing/2014/main" val="699267362"/>
                    </a:ext>
                  </a:extLst>
                </a:gridCol>
                <a:gridCol w="1354618">
                  <a:extLst>
                    <a:ext uri="{9D8B030D-6E8A-4147-A177-3AD203B41FA5}">
                      <a16:colId xmlns:a16="http://schemas.microsoft.com/office/drawing/2014/main" val="315252545"/>
                    </a:ext>
                  </a:extLst>
                </a:gridCol>
                <a:gridCol w="1354618">
                  <a:extLst>
                    <a:ext uri="{9D8B030D-6E8A-4147-A177-3AD203B41FA5}">
                      <a16:colId xmlns:a16="http://schemas.microsoft.com/office/drawing/2014/main" val="4157580834"/>
                    </a:ext>
                  </a:extLst>
                </a:gridCol>
                <a:gridCol w="1354618">
                  <a:extLst>
                    <a:ext uri="{9D8B030D-6E8A-4147-A177-3AD203B41FA5}">
                      <a16:colId xmlns:a16="http://schemas.microsoft.com/office/drawing/2014/main" val="2301053149"/>
                    </a:ext>
                  </a:extLst>
                </a:gridCol>
                <a:gridCol w="1354618">
                  <a:extLst>
                    <a:ext uri="{9D8B030D-6E8A-4147-A177-3AD203B41FA5}">
                      <a16:colId xmlns:a16="http://schemas.microsoft.com/office/drawing/2014/main" val="3690754290"/>
                    </a:ext>
                  </a:extLst>
                </a:gridCol>
                <a:gridCol w="1354618">
                  <a:extLst>
                    <a:ext uri="{9D8B030D-6E8A-4147-A177-3AD203B41FA5}">
                      <a16:colId xmlns:a16="http://schemas.microsoft.com/office/drawing/2014/main" val="2831896643"/>
                    </a:ext>
                  </a:extLst>
                </a:gridCol>
              </a:tblGrid>
              <a:tr h="330708">
                <a:tc>
                  <a:txBody>
                    <a:bodyPr/>
                    <a:lstStyle/>
                    <a:p>
                      <a:r>
                        <a:rPr lang="bs-Latn-BA" dirty="0"/>
                        <a:t>15 346</a:t>
                      </a:r>
                    </a:p>
                  </a:txBody>
                  <a:tcPr/>
                </a:tc>
                <a:tc>
                  <a:txBody>
                    <a:bodyPr/>
                    <a:lstStyle/>
                    <a:p>
                      <a:r>
                        <a:rPr lang="bs-Latn-BA" dirty="0"/>
                        <a:t>15 352</a:t>
                      </a:r>
                    </a:p>
                  </a:txBody>
                  <a:tcPr/>
                </a:tc>
                <a:tc>
                  <a:txBody>
                    <a:bodyPr/>
                    <a:lstStyle/>
                    <a:p>
                      <a:r>
                        <a:rPr lang="bs-Latn-BA" dirty="0"/>
                        <a:t>15 359</a:t>
                      </a:r>
                    </a:p>
                  </a:txBody>
                  <a:tcPr/>
                </a:tc>
                <a:tc>
                  <a:txBody>
                    <a:bodyPr/>
                    <a:lstStyle/>
                    <a:p>
                      <a:r>
                        <a:rPr lang="bs-Latn-BA" dirty="0"/>
                        <a:t>15 365</a:t>
                      </a:r>
                    </a:p>
                  </a:txBody>
                  <a:tcPr/>
                </a:tc>
                <a:tc>
                  <a:txBody>
                    <a:bodyPr/>
                    <a:lstStyle/>
                    <a:p>
                      <a:r>
                        <a:rPr lang="bs-Latn-BA" dirty="0"/>
                        <a:t>15 371 </a:t>
                      </a:r>
                    </a:p>
                  </a:txBody>
                  <a:tcPr/>
                </a:tc>
                <a:tc>
                  <a:txBody>
                    <a:bodyPr/>
                    <a:lstStyle/>
                    <a:p>
                      <a:r>
                        <a:rPr lang="bs-Latn-BA" dirty="0"/>
                        <a:t>15 377</a:t>
                      </a:r>
                    </a:p>
                  </a:txBody>
                  <a:tcPr/>
                </a:tc>
                <a:tc>
                  <a:txBody>
                    <a:bodyPr/>
                    <a:lstStyle/>
                    <a:p>
                      <a:r>
                        <a:rPr lang="bs-Latn-BA" dirty="0"/>
                        <a:t>15 383</a:t>
                      </a:r>
                    </a:p>
                  </a:txBody>
                  <a:tcPr/>
                </a:tc>
                <a:extLst>
                  <a:ext uri="{0D108BD9-81ED-4DB2-BD59-A6C34878D82A}">
                    <a16:rowId xmlns:a16="http://schemas.microsoft.com/office/drawing/2014/main" val="776018163"/>
                  </a:ext>
                </a:extLst>
              </a:tr>
              <a:tr h="330708">
                <a:tc>
                  <a:txBody>
                    <a:bodyPr/>
                    <a:lstStyle/>
                    <a:p>
                      <a:r>
                        <a:rPr lang="bs-Latn-BA" dirty="0"/>
                        <a:t>15 347</a:t>
                      </a:r>
                    </a:p>
                  </a:txBody>
                  <a:tcPr/>
                </a:tc>
                <a:tc>
                  <a:txBody>
                    <a:bodyPr/>
                    <a:lstStyle/>
                    <a:p>
                      <a:r>
                        <a:rPr lang="bs-Latn-BA" dirty="0"/>
                        <a:t>15 353</a:t>
                      </a:r>
                    </a:p>
                  </a:txBody>
                  <a:tcPr/>
                </a:tc>
                <a:tc>
                  <a:txBody>
                    <a:bodyPr/>
                    <a:lstStyle/>
                    <a:p>
                      <a:r>
                        <a:rPr lang="bs-Latn-BA" dirty="0"/>
                        <a:t>15 360</a:t>
                      </a:r>
                    </a:p>
                  </a:txBody>
                  <a:tcPr/>
                </a:tc>
                <a:tc>
                  <a:txBody>
                    <a:bodyPr/>
                    <a:lstStyle/>
                    <a:p>
                      <a:r>
                        <a:rPr lang="bs-Latn-BA" dirty="0"/>
                        <a:t>15 366</a:t>
                      </a:r>
                    </a:p>
                  </a:txBody>
                  <a:tcPr/>
                </a:tc>
                <a:tc>
                  <a:txBody>
                    <a:bodyPr/>
                    <a:lstStyle/>
                    <a:p>
                      <a:r>
                        <a:rPr lang="bs-Latn-BA" dirty="0"/>
                        <a:t>15 372 </a:t>
                      </a:r>
                    </a:p>
                  </a:txBody>
                  <a:tcPr/>
                </a:tc>
                <a:tc>
                  <a:txBody>
                    <a:bodyPr/>
                    <a:lstStyle/>
                    <a:p>
                      <a:r>
                        <a:rPr lang="bs-Latn-BA" dirty="0"/>
                        <a:t>15 378</a:t>
                      </a:r>
                    </a:p>
                  </a:txBody>
                  <a:tcPr/>
                </a:tc>
                <a:tc>
                  <a:txBody>
                    <a:bodyPr/>
                    <a:lstStyle/>
                    <a:p>
                      <a:r>
                        <a:rPr lang="bs-Latn-BA" dirty="0"/>
                        <a:t>15 384 </a:t>
                      </a:r>
                    </a:p>
                  </a:txBody>
                  <a:tcPr/>
                </a:tc>
                <a:extLst>
                  <a:ext uri="{0D108BD9-81ED-4DB2-BD59-A6C34878D82A}">
                    <a16:rowId xmlns:a16="http://schemas.microsoft.com/office/drawing/2014/main" val="892869261"/>
                  </a:ext>
                </a:extLst>
              </a:tr>
              <a:tr h="330708">
                <a:tc>
                  <a:txBody>
                    <a:bodyPr/>
                    <a:lstStyle/>
                    <a:p>
                      <a:r>
                        <a:rPr lang="bs-Latn-BA" dirty="0"/>
                        <a:t>15 348</a:t>
                      </a:r>
                    </a:p>
                  </a:txBody>
                  <a:tcPr/>
                </a:tc>
                <a:tc>
                  <a:txBody>
                    <a:bodyPr/>
                    <a:lstStyle/>
                    <a:p>
                      <a:r>
                        <a:rPr lang="bs-Latn-BA" dirty="0"/>
                        <a:t>15 354</a:t>
                      </a:r>
                    </a:p>
                  </a:txBody>
                  <a:tcPr/>
                </a:tc>
                <a:tc>
                  <a:txBody>
                    <a:bodyPr/>
                    <a:lstStyle/>
                    <a:p>
                      <a:r>
                        <a:rPr lang="bs-Latn-BA" dirty="0"/>
                        <a:t>15 361 </a:t>
                      </a:r>
                    </a:p>
                  </a:txBody>
                  <a:tcPr/>
                </a:tc>
                <a:tc>
                  <a:txBody>
                    <a:bodyPr/>
                    <a:lstStyle/>
                    <a:p>
                      <a:r>
                        <a:rPr lang="bs-Latn-BA" dirty="0"/>
                        <a:t>15 367</a:t>
                      </a:r>
                    </a:p>
                  </a:txBody>
                  <a:tcPr/>
                </a:tc>
                <a:tc>
                  <a:txBody>
                    <a:bodyPr/>
                    <a:lstStyle/>
                    <a:p>
                      <a:r>
                        <a:rPr lang="bs-Latn-BA" dirty="0"/>
                        <a:t>15 373</a:t>
                      </a:r>
                    </a:p>
                  </a:txBody>
                  <a:tcPr/>
                </a:tc>
                <a:tc>
                  <a:txBody>
                    <a:bodyPr/>
                    <a:lstStyle/>
                    <a:p>
                      <a:r>
                        <a:rPr lang="bs-Latn-BA" dirty="0"/>
                        <a:t>15 379</a:t>
                      </a:r>
                    </a:p>
                  </a:txBody>
                  <a:tcPr/>
                </a:tc>
                <a:tc>
                  <a:txBody>
                    <a:bodyPr/>
                    <a:lstStyle/>
                    <a:p>
                      <a:r>
                        <a:rPr lang="bs-Latn-BA" dirty="0"/>
                        <a:t>15 385</a:t>
                      </a:r>
                    </a:p>
                  </a:txBody>
                  <a:tcPr/>
                </a:tc>
                <a:extLst>
                  <a:ext uri="{0D108BD9-81ED-4DB2-BD59-A6C34878D82A}">
                    <a16:rowId xmlns:a16="http://schemas.microsoft.com/office/drawing/2014/main" val="3875231472"/>
                  </a:ext>
                </a:extLst>
              </a:tr>
              <a:tr h="330708">
                <a:tc>
                  <a:txBody>
                    <a:bodyPr/>
                    <a:lstStyle/>
                    <a:p>
                      <a:r>
                        <a:rPr lang="bs-Latn-BA" dirty="0"/>
                        <a:t>15 349</a:t>
                      </a:r>
                    </a:p>
                  </a:txBody>
                  <a:tcPr/>
                </a:tc>
                <a:tc>
                  <a:txBody>
                    <a:bodyPr/>
                    <a:lstStyle/>
                    <a:p>
                      <a:r>
                        <a:rPr lang="bs-Latn-BA" dirty="0"/>
                        <a:t>15 356</a:t>
                      </a:r>
                    </a:p>
                  </a:txBody>
                  <a:tcPr/>
                </a:tc>
                <a:tc>
                  <a:txBody>
                    <a:bodyPr/>
                    <a:lstStyle/>
                    <a:p>
                      <a:r>
                        <a:rPr lang="bs-Latn-BA" dirty="0"/>
                        <a:t>15 362</a:t>
                      </a:r>
                    </a:p>
                  </a:txBody>
                  <a:tcPr/>
                </a:tc>
                <a:tc>
                  <a:txBody>
                    <a:bodyPr/>
                    <a:lstStyle/>
                    <a:p>
                      <a:r>
                        <a:rPr lang="bs-Latn-BA" dirty="0"/>
                        <a:t>15 368</a:t>
                      </a:r>
                    </a:p>
                  </a:txBody>
                  <a:tcPr/>
                </a:tc>
                <a:tc>
                  <a:txBody>
                    <a:bodyPr/>
                    <a:lstStyle/>
                    <a:p>
                      <a:r>
                        <a:rPr lang="bs-Latn-BA" dirty="0"/>
                        <a:t>15 374 </a:t>
                      </a:r>
                    </a:p>
                  </a:txBody>
                  <a:tcPr/>
                </a:tc>
                <a:tc>
                  <a:txBody>
                    <a:bodyPr/>
                    <a:lstStyle/>
                    <a:p>
                      <a:r>
                        <a:rPr lang="bs-Latn-BA" dirty="0"/>
                        <a:t>15 380</a:t>
                      </a:r>
                    </a:p>
                  </a:txBody>
                  <a:tcPr/>
                </a:tc>
                <a:tc>
                  <a:txBody>
                    <a:bodyPr/>
                    <a:lstStyle/>
                    <a:p>
                      <a:r>
                        <a:rPr lang="bs-Latn-BA" dirty="0"/>
                        <a:t>15 386</a:t>
                      </a:r>
                    </a:p>
                  </a:txBody>
                  <a:tcPr/>
                </a:tc>
                <a:extLst>
                  <a:ext uri="{0D108BD9-81ED-4DB2-BD59-A6C34878D82A}">
                    <a16:rowId xmlns:a16="http://schemas.microsoft.com/office/drawing/2014/main" val="1003741629"/>
                  </a:ext>
                </a:extLst>
              </a:tr>
              <a:tr h="330708">
                <a:tc>
                  <a:txBody>
                    <a:bodyPr/>
                    <a:lstStyle/>
                    <a:p>
                      <a:r>
                        <a:rPr lang="bs-Latn-BA" dirty="0"/>
                        <a:t>15 350</a:t>
                      </a:r>
                    </a:p>
                  </a:txBody>
                  <a:tcPr/>
                </a:tc>
                <a:tc>
                  <a:txBody>
                    <a:bodyPr/>
                    <a:lstStyle/>
                    <a:p>
                      <a:r>
                        <a:rPr lang="bs-Latn-BA" dirty="0"/>
                        <a:t>15 357 </a:t>
                      </a:r>
                    </a:p>
                  </a:txBody>
                  <a:tcPr/>
                </a:tc>
                <a:tc>
                  <a:txBody>
                    <a:bodyPr/>
                    <a:lstStyle/>
                    <a:p>
                      <a:r>
                        <a:rPr lang="bs-Latn-BA" dirty="0"/>
                        <a:t>15 363</a:t>
                      </a:r>
                    </a:p>
                  </a:txBody>
                  <a:tcPr/>
                </a:tc>
                <a:tc>
                  <a:txBody>
                    <a:bodyPr/>
                    <a:lstStyle/>
                    <a:p>
                      <a:r>
                        <a:rPr lang="bs-Latn-BA" dirty="0"/>
                        <a:t>15 369</a:t>
                      </a:r>
                    </a:p>
                  </a:txBody>
                  <a:tcPr/>
                </a:tc>
                <a:tc>
                  <a:txBody>
                    <a:bodyPr/>
                    <a:lstStyle/>
                    <a:p>
                      <a:r>
                        <a:rPr lang="bs-Latn-BA" dirty="0"/>
                        <a:t>15 375</a:t>
                      </a:r>
                    </a:p>
                  </a:txBody>
                  <a:tcPr/>
                </a:tc>
                <a:tc>
                  <a:txBody>
                    <a:bodyPr/>
                    <a:lstStyle/>
                    <a:p>
                      <a:r>
                        <a:rPr lang="bs-Latn-BA" dirty="0"/>
                        <a:t>15 381</a:t>
                      </a:r>
                    </a:p>
                  </a:txBody>
                  <a:tcPr/>
                </a:tc>
                <a:tc>
                  <a:txBody>
                    <a:bodyPr/>
                    <a:lstStyle/>
                    <a:p>
                      <a:r>
                        <a:rPr lang="bs-Latn-BA" dirty="0"/>
                        <a:t>15 387</a:t>
                      </a:r>
                    </a:p>
                  </a:txBody>
                  <a:tcPr/>
                </a:tc>
                <a:extLst>
                  <a:ext uri="{0D108BD9-81ED-4DB2-BD59-A6C34878D82A}">
                    <a16:rowId xmlns:a16="http://schemas.microsoft.com/office/drawing/2014/main" val="3707675307"/>
                  </a:ext>
                </a:extLst>
              </a:tr>
              <a:tr h="330708">
                <a:tc>
                  <a:txBody>
                    <a:bodyPr/>
                    <a:lstStyle/>
                    <a:p>
                      <a:r>
                        <a:rPr lang="bs-Latn-BA" dirty="0"/>
                        <a:t>15 351</a:t>
                      </a:r>
                    </a:p>
                  </a:txBody>
                  <a:tcPr/>
                </a:tc>
                <a:tc>
                  <a:txBody>
                    <a:bodyPr/>
                    <a:lstStyle/>
                    <a:p>
                      <a:r>
                        <a:rPr lang="bs-Latn-BA" dirty="0"/>
                        <a:t>15 358</a:t>
                      </a:r>
                    </a:p>
                  </a:txBody>
                  <a:tcPr/>
                </a:tc>
                <a:tc>
                  <a:txBody>
                    <a:bodyPr/>
                    <a:lstStyle/>
                    <a:p>
                      <a:r>
                        <a:rPr lang="bs-Latn-BA" dirty="0"/>
                        <a:t>15 364</a:t>
                      </a:r>
                    </a:p>
                  </a:txBody>
                  <a:tcPr/>
                </a:tc>
                <a:tc>
                  <a:txBody>
                    <a:bodyPr/>
                    <a:lstStyle/>
                    <a:p>
                      <a:r>
                        <a:rPr lang="bs-Latn-BA" dirty="0"/>
                        <a:t>15 370</a:t>
                      </a:r>
                    </a:p>
                  </a:txBody>
                  <a:tcPr/>
                </a:tc>
                <a:tc>
                  <a:txBody>
                    <a:bodyPr/>
                    <a:lstStyle/>
                    <a:p>
                      <a:r>
                        <a:rPr lang="bs-Latn-BA" dirty="0"/>
                        <a:t>15 376</a:t>
                      </a:r>
                    </a:p>
                  </a:txBody>
                  <a:tcPr/>
                </a:tc>
                <a:tc>
                  <a:txBody>
                    <a:bodyPr/>
                    <a:lstStyle/>
                    <a:p>
                      <a:r>
                        <a:rPr lang="bs-Latn-BA" dirty="0"/>
                        <a:t>15 382</a:t>
                      </a:r>
                    </a:p>
                  </a:txBody>
                  <a:tcPr/>
                </a:tc>
                <a:tc>
                  <a:txBody>
                    <a:bodyPr/>
                    <a:lstStyle/>
                    <a:p>
                      <a:r>
                        <a:rPr lang="bs-Latn-BA" dirty="0"/>
                        <a:t>15 388</a:t>
                      </a:r>
                    </a:p>
                  </a:txBody>
                  <a:tcPr/>
                </a:tc>
                <a:extLst>
                  <a:ext uri="{0D108BD9-81ED-4DB2-BD59-A6C34878D82A}">
                    <a16:rowId xmlns:a16="http://schemas.microsoft.com/office/drawing/2014/main" val="860505143"/>
                  </a:ext>
                </a:extLst>
              </a:tr>
            </a:tbl>
          </a:graphicData>
        </a:graphic>
      </p:graphicFrame>
      <p:cxnSp>
        <p:nvCxnSpPr>
          <p:cNvPr id="7" name="Straight Connector 6">
            <a:extLst>
              <a:ext uri="{FF2B5EF4-FFF2-40B4-BE49-F238E27FC236}">
                <a16:creationId xmlns:a16="http://schemas.microsoft.com/office/drawing/2014/main" id="{A294AC3A-4D28-D55E-3F40-7D6AF8E4853F}"/>
              </a:ext>
            </a:extLst>
          </p:cNvPr>
          <p:cNvCxnSpPr/>
          <p:nvPr/>
        </p:nvCxnSpPr>
        <p:spPr>
          <a:xfrm flipV="1">
            <a:off x="4480560" y="1563624"/>
            <a:ext cx="1179576" cy="301752"/>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E7308E4D-78BC-6F0C-51F4-952D301AE7D1}"/>
              </a:ext>
            </a:extLst>
          </p:cNvPr>
          <p:cNvCxnSpPr/>
          <p:nvPr/>
        </p:nvCxnSpPr>
        <p:spPr>
          <a:xfrm>
            <a:off x="4590288" y="1572768"/>
            <a:ext cx="1115568" cy="347472"/>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E1834DEE-ACCB-5B17-EA4B-FE8A862B645B}"/>
              </a:ext>
            </a:extLst>
          </p:cNvPr>
          <p:cNvCxnSpPr/>
          <p:nvPr/>
        </p:nvCxnSpPr>
        <p:spPr>
          <a:xfrm flipV="1">
            <a:off x="3136392" y="4389120"/>
            <a:ext cx="1216152" cy="228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a:extLst>
              <a:ext uri="{FF2B5EF4-FFF2-40B4-BE49-F238E27FC236}">
                <a16:creationId xmlns:a16="http://schemas.microsoft.com/office/drawing/2014/main" id="{8CE900BB-0A78-530B-4466-F9285D11B2A0}"/>
              </a:ext>
            </a:extLst>
          </p:cNvPr>
          <p:cNvCxnSpPr/>
          <p:nvPr/>
        </p:nvCxnSpPr>
        <p:spPr>
          <a:xfrm>
            <a:off x="3209544" y="4325112"/>
            <a:ext cx="1143000" cy="283464"/>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5333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6C4C-AE8D-01AB-6B29-79A6BAB5B7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7FFF96-D8FF-EC24-687F-EE9E6491B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696" y="4681728"/>
            <a:ext cx="2978173" cy="2322576"/>
          </a:xfrm>
          <a:prstGeom prst="rect">
            <a:avLst/>
          </a:prstGeom>
        </p:spPr>
      </p:pic>
      <p:sp>
        <p:nvSpPr>
          <p:cNvPr id="6" name="TextBox 5">
            <a:extLst>
              <a:ext uri="{FF2B5EF4-FFF2-40B4-BE49-F238E27FC236}">
                <a16:creationId xmlns:a16="http://schemas.microsoft.com/office/drawing/2014/main" id="{D87775D5-C906-2547-6168-A3EBB9B156AB}"/>
              </a:ext>
            </a:extLst>
          </p:cNvPr>
          <p:cNvSpPr txBox="1"/>
          <p:nvPr/>
        </p:nvSpPr>
        <p:spPr>
          <a:xfrm>
            <a:off x="1819656" y="1230851"/>
            <a:ext cx="9253728" cy="2554545"/>
          </a:xfrm>
          <a:prstGeom prst="rect">
            <a:avLst/>
          </a:prstGeom>
          <a:noFill/>
        </p:spPr>
        <p:txBody>
          <a:bodyPr wrap="square">
            <a:spAutoFit/>
          </a:bodyPr>
          <a:lstStyle/>
          <a:p>
            <a:pPr algn="just"/>
            <a:r>
              <a:rPr lang="bs-Latn-BA" sz="1600" b="1" cap="none" spc="0" dirty="0">
                <a:latin typeface="Times New Roman" panose="02020603050405020304" pitchFamily="18" charset="0"/>
                <a:cs typeface="Times New Roman" panose="02020603050405020304" pitchFamily="18" charset="0"/>
              </a:rPr>
              <a:t>Revizija starih, dotrajalih i oštećenih jedinica bibliotečke građe- </a:t>
            </a:r>
            <a:r>
              <a:rPr lang="bs-Latn-BA" sz="1600" cap="none" spc="0" dirty="0">
                <a:latin typeface="Times New Roman" panose="02020603050405020304" pitchFamily="18" charset="0"/>
                <a:cs typeface="Times New Roman" panose="02020603050405020304" pitchFamily="18" charset="0"/>
              </a:rPr>
              <a:t>pri obavljanju revizije članovi komisije odvajaju na stranu sve jedinice bibliotečke građe koje su stare, dotrajale i oštećene, ukoliko takva građa već ranije nije odvojena i evidentirana. Te jedinice bibliotečke građe nakon revizije biće pregledane, te one jedinice čiji se vijek trajanja ne može produžiti popravkama ili koričenjem, predlažu se za otpis.</a:t>
            </a:r>
          </a:p>
          <a:p>
            <a:pPr algn="just"/>
            <a:endParaRPr lang="bs-Latn-BA" sz="1600" cap="none" spc="0" dirty="0">
              <a:latin typeface="Times New Roman" panose="02020603050405020304" pitchFamily="18" charset="0"/>
              <a:cs typeface="Times New Roman" panose="02020603050405020304" pitchFamily="18" charset="0"/>
            </a:endParaRPr>
          </a:p>
          <a:p>
            <a:pPr algn="just"/>
            <a:r>
              <a:rPr lang="bs-Latn-BA" sz="1600" b="1" cap="none" spc="0" dirty="0">
                <a:latin typeface="Times New Roman" panose="02020603050405020304" pitchFamily="18" charset="0"/>
                <a:cs typeface="Times New Roman" panose="02020603050405020304" pitchFamily="18" charset="0"/>
              </a:rPr>
              <a:t>Sranjavanje starih zaduženja- </a:t>
            </a:r>
            <a:r>
              <a:rPr lang="bs-Latn-BA" sz="1600" cap="none" spc="0" dirty="0">
                <a:latin typeface="Times New Roman" panose="02020603050405020304" pitchFamily="18" charset="0"/>
                <a:cs typeface="Times New Roman" panose="02020603050405020304" pitchFamily="18" charset="0"/>
              </a:rPr>
              <a:t>Nakon sravnjavanja knjiga na policama vrši se sravnjavanje zaduženja korisnika prema inventarnim brojevima ili kartonima knjiga, odnosno kartonima pojedinačnih jedinica bibliotečke građe. Tom prilikom izdvajaju se zaduženja koja su starija od tri godine jer se predpostavlja da te jedinice bibliotečke građe nikada neće biti vraćene. Na osnovuizdvojenih starih zaduženja sačinjava se popis nevraćenih jedinica bibliotečke građe koja se nakon revizije takođe predlažu za otpis.</a:t>
            </a:r>
          </a:p>
        </p:txBody>
      </p:sp>
    </p:spTree>
    <p:extLst>
      <p:ext uri="{BB962C8B-B14F-4D97-AF65-F5344CB8AC3E}">
        <p14:creationId xmlns:p14="http://schemas.microsoft.com/office/powerpoint/2010/main" val="73537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AD9A-C5EF-A572-9B8B-91A6F4B6313C}"/>
            </a:ext>
          </a:extLst>
        </p:cNvPr>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8A6B30EF-C764-D4A3-5303-ACF416A85734}"/>
              </a:ext>
            </a:extLst>
          </p:cNvPr>
          <p:cNvPicPr>
            <a:picLocks noChangeAspect="1"/>
          </p:cNvPicPr>
          <p:nvPr/>
        </p:nvPicPr>
        <p:blipFill>
          <a:blip r:embed="rId2"/>
          <a:stretch>
            <a:fillRect/>
          </a:stretch>
        </p:blipFill>
        <p:spPr>
          <a:xfrm>
            <a:off x="1855915" y="809921"/>
            <a:ext cx="4640262" cy="5133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9">
            <a:extLst>
              <a:ext uri="{FF2B5EF4-FFF2-40B4-BE49-F238E27FC236}">
                <a16:creationId xmlns:a16="http://schemas.microsoft.com/office/drawing/2014/main" id="{39428C75-2E97-9600-B57D-E7F6BBB6803A}"/>
              </a:ext>
            </a:extLst>
          </p:cNvPr>
          <p:cNvPicPr>
            <a:picLocks noChangeAspect="1"/>
          </p:cNvPicPr>
          <p:nvPr/>
        </p:nvPicPr>
        <p:blipFill>
          <a:blip r:embed="rId3"/>
          <a:stretch>
            <a:fillRect/>
          </a:stretch>
        </p:blipFill>
        <p:spPr>
          <a:xfrm>
            <a:off x="7004304" y="809921"/>
            <a:ext cx="4462272" cy="5133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647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583B-711D-B34B-B41F-A68264C34C4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B7F6CD-9FBA-234A-8182-7552372EAB05}"/>
              </a:ext>
            </a:extLst>
          </p:cNvPr>
          <p:cNvSpPr txBox="1"/>
          <p:nvPr/>
        </p:nvSpPr>
        <p:spPr>
          <a:xfrm>
            <a:off x="2075688" y="620417"/>
            <a:ext cx="9308592" cy="4770537"/>
          </a:xfrm>
          <a:prstGeom prst="rect">
            <a:avLst/>
          </a:prstGeom>
          <a:noFill/>
        </p:spPr>
        <p:txBody>
          <a:bodyPr wrap="square">
            <a:spAutoFit/>
          </a:bodyPr>
          <a:lstStyle/>
          <a:p>
            <a:r>
              <a:rPr lang="bs-Latn-BA" sz="1600" b="1" cap="none" spc="0" dirty="0">
                <a:latin typeface="Times New Roman" panose="02020603050405020304" pitchFamily="18" charset="0"/>
                <a:cs typeface="Times New Roman" panose="02020603050405020304" pitchFamily="18" charset="0"/>
              </a:rPr>
              <a:t>Utvrđivanje stvarnog broja jedinica bibliotečke građe- </a:t>
            </a:r>
            <a:r>
              <a:rPr lang="bs-Latn-BA" sz="1600" cap="none" spc="0" dirty="0">
                <a:latin typeface="Times New Roman" panose="02020603050405020304" pitchFamily="18" charset="0"/>
                <a:cs typeface="Times New Roman" panose="02020603050405020304" pitchFamily="18" charset="0"/>
              </a:rPr>
              <a:t>druga faza revizije sastoji se od utvrđivanja stvarnog broja jedinica bibliotečke građe. Popisuju se svi brojevi pojedinačnog inventara koji nisu označeni ako se identifikacija knjige vršila direktno u inventarnoj knjizi ili brojevi na listovima i kartonima koji nisu precrtani (</a:t>
            </a:r>
            <a:r>
              <a:rPr lang="bs-Latn-BA" sz="1600" b="1" cap="none" spc="0" dirty="0">
                <a:solidFill>
                  <a:srgbClr val="FF0000"/>
                </a:solidFill>
                <a:latin typeface="Times New Roman" panose="02020603050405020304" pitchFamily="18" charset="0"/>
                <a:cs typeface="Times New Roman" panose="02020603050405020304" pitchFamily="18" charset="0"/>
              </a:rPr>
              <a:t>X</a:t>
            </a:r>
            <a:r>
              <a:rPr lang="bs-Latn-BA" sz="1600" cap="none" spc="0" dirty="0">
                <a:latin typeface="Times New Roman" panose="02020603050405020304" pitchFamily="18" charset="0"/>
                <a:cs typeface="Times New Roman" panose="02020603050405020304" pitchFamily="18" charset="0"/>
              </a:rPr>
              <a:t>), odnosno </a:t>
            </a:r>
            <a:r>
              <a:rPr lang="bs-Latn-BA" sz="1600" b="1" cap="none" spc="0" dirty="0">
                <a:latin typeface="Times New Roman" panose="02020603050405020304" pitchFamily="18" charset="0"/>
                <a:cs typeface="Times New Roman" panose="02020603050405020304" pitchFamily="18" charset="0"/>
              </a:rPr>
              <a:t>utvrđuje se ukupan broj i vrijednost nepronađenih jedinica bibliotečke građe. </a:t>
            </a:r>
            <a:r>
              <a:rPr lang="bs-Latn-BA" sz="1600" cap="none" spc="0" dirty="0">
                <a:latin typeface="Times New Roman" panose="02020603050405020304" pitchFamily="18" charset="0"/>
                <a:cs typeface="Times New Roman" panose="02020603050405020304" pitchFamily="18" charset="0"/>
              </a:rPr>
              <a:t>To su nestale jedinice bibliotečke građe koje se potom predlažu za otpis.</a:t>
            </a:r>
          </a:p>
          <a:p>
            <a:endParaRPr lang="bs-Latn-BA" sz="1600" cap="none" spc="0" dirty="0">
              <a:latin typeface="Times New Roman" panose="02020603050405020304" pitchFamily="18" charset="0"/>
              <a:cs typeface="Times New Roman" panose="02020603050405020304" pitchFamily="18" charset="0"/>
            </a:endParaRPr>
          </a:p>
          <a:p>
            <a:r>
              <a:rPr lang="bs-Latn-BA" sz="1600" b="1" cap="none" spc="0" dirty="0">
                <a:latin typeface="Times New Roman" panose="02020603050405020304" pitchFamily="18" charset="0"/>
                <a:cs typeface="Times New Roman" panose="02020603050405020304" pitchFamily="18" charset="0"/>
              </a:rPr>
              <a:t>Izrada zapisnika o reviziji- </a:t>
            </a:r>
            <a:r>
              <a:rPr lang="bs-Latn-BA" sz="1600" cap="none" spc="0" dirty="0">
                <a:latin typeface="Times New Roman" panose="02020603050405020304" pitchFamily="18" charset="0"/>
                <a:cs typeface="Times New Roman" panose="02020603050405020304" pitchFamily="18" charset="0"/>
              </a:rPr>
              <a:t>nakon obavljene revizije izrađuje se zapisnik o izvršenoj reviziji koji mora sadržavati sljedeće podatke:</a:t>
            </a:r>
          </a:p>
          <a:p>
            <a:endParaRPr lang="bs-Latn-BA" sz="1600" cap="none" spc="0" dirty="0">
              <a:latin typeface="Times New Roman" panose="02020603050405020304" pitchFamily="18" charset="0"/>
              <a:cs typeface="Times New Roman" panose="02020603050405020304" pitchFamily="18" charset="0"/>
            </a:endParaRPr>
          </a:p>
          <a:p>
            <a:pPr marL="285750" indent="-285750">
              <a:buFontTx/>
              <a:buChar char="-"/>
            </a:pPr>
            <a:r>
              <a:rPr lang="bs-Latn-BA" sz="1600" cap="none" spc="0" dirty="0">
                <a:latin typeface="Times New Roman" panose="02020603050405020304" pitchFamily="18" charset="0"/>
                <a:cs typeface="Times New Roman" panose="02020603050405020304" pitchFamily="18" charset="0"/>
              </a:rPr>
              <a:t>Imena članova komisije za reviziju</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Vrijeme trajanja revizije</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Za koji je bibliotečki fond izvršena revizija (da li za cjelokupan fond ili za određeni dio fonda)</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Metoda koja korištena pri izvršenju revizije</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Ukupan broj jedinica bibliotečke građe pronađenih na policama</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Ukupan broj jedinica bibliotečke građe pronađenih u zaduženjima</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Sveukupan broj jedinica bibliotečke građe pronađenih pri reviziji</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Ukupan broj i vrijednost oštećenih jedinica bibliotečke građe</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Ukupan broj i vrijednost nevraćenih jedinica bibliotečke građe</a:t>
            </a:r>
          </a:p>
          <a:p>
            <a:pPr marL="285750" indent="-285750">
              <a:buFontTx/>
              <a:buChar char="-"/>
            </a:pPr>
            <a:r>
              <a:rPr lang="bs-Latn-BA" sz="1600" cap="none" spc="0" dirty="0">
                <a:latin typeface="Times New Roman" panose="02020603050405020304" pitchFamily="18" charset="0"/>
                <a:cs typeface="Times New Roman" panose="02020603050405020304" pitchFamily="18" charset="0"/>
              </a:rPr>
              <a:t>Ukupan broj i vrijednost zastarjelih jedinica bibliotečke građe</a:t>
            </a:r>
          </a:p>
        </p:txBody>
      </p:sp>
      <p:pic>
        <p:nvPicPr>
          <p:cNvPr id="6" name="Picture 5">
            <a:extLst>
              <a:ext uri="{FF2B5EF4-FFF2-40B4-BE49-F238E27FC236}">
                <a16:creationId xmlns:a16="http://schemas.microsoft.com/office/drawing/2014/main" id="{98A649E6-B262-FB54-EDBC-B0C36E856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712" y="4535424"/>
            <a:ext cx="2978173" cy="2322576"/>
          </a:xfrm>
          <a:prstGeom prst="rect">
            <a:avLst/>
          </a:prstGeom>
        </p:spPr>
      </p:pic>
    </p:spTree>
    <p:extLst>
      <p:ext uri="{BB962C8B-B14F-4D97-AF65-F5344CB8AC3E}">
        <p14:creationId xmlns:p14="http://schemas.microsoft.com/office/powerpoint/2010/main" val="1671396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64</TotalTime>
  <Words>1173</Words>
  <Application>Microsoft Office PowerPoint</Application>
  <PresentationFormat>Widescreen</PresentationFormat>
  <Paragraphs>164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Times New Roman</vt:lpstr>
      <vt:lpstr>Parallax</vt:lpstr>
      <vt:lpstr>OTPISIVANJE (RASHODOVANJE) KNJIGA- NAČIN OTPISA I DOKUMENTACIJA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Maticna Biblioteka Tuzla</dc:creator>
  <cp:lastModifiedBy>Maticna Biblioteka Tuzla</cp:lastModifiedBy>
  <cp:revision>1</cp:revision>
  <dcterms:created xsi:type="dcterms:W3CDTF">2025-06-20T12:11:56Z</dcterms:created>
  <dcterms:modified xsi:type="dcterms:W3CDTF">2025-06-20T13:22:16Z</dcterms:modified>
</cp:coreProperties>
</file>