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66" r:id="rId3"/>
    <p:sldId id="257" r:id="rId4"/>
    <p:sldId id="292" r:id="rId5"/>
    <p:sldId id="293" r:id="rId6"/>
    <p:sldId id="258" r:id="rId7"/>
    <p:sldId id="259" r:id="rId8"/>
    <p:sldId id="294" r:id="rId9"/>
    <p:sldId id="295" r:id="rId10"/>
    <p:sldId id="260" r:id="rId11"/>
    <p:sldId id="261" r:id="rId12"/>
    <p:sldId id="267" r:id="rId13"/>
    <p:sldId id="296" r:id="rId14"/>
    <p:sldId id="297" r:id="rId15"/>
    <p:sldId id="268" r:id="rId16"/>
    <p:sldId id="270" r:id="rId17"/>
    <p:sldId id="299" r:id="rId18"/>
    <p:sldId id="300" r:id="rId19"/>
    <p:sldId id="301" r:id="rId20"/>
    <p:sldId id="302" r:id="rId21"/>
    <p:sldId id="262" r:id="rId22"/>
    <p:sldId id="263" r:id="rId23"/>
    <p:sldId id="264" r:id="rId24"/>
    <p:sldId id="265" r:id="rId25"/>
    <p:sldId id="269" r:id="rId26"/>
    <p:sldId id="271" r:id="rId27"/>
    <p:sldId id="272" r:id="rId28"/>
    <p:sldId id="273" r:id="rId29"/>
    <p:sldId id="274" r:id="rId30"/>
    <p:sldId id="275" r:id="rId31"/>
    <p:sldId id="276" r:id="rId32"/>
    <p:sldId id="277" r:id="rId33"/>
    <p:sldId id="278" r:id="rId34"/>
    <p:sldId id="285" r:id="rId35"/>
    <p:sldId id="284" r:id="rId36"/>
    <p:sldId id="283" r:id="rId37"/>
    <p:sldId id="282" r:id="rId38"/>
    <p:sldId id="281" r:id="rId39"/>
    <p:sldId id="280" r:id="rId40"/>
    <p:sldId id="279" r:id="rId41"/>
    <p:sldId id="288" r:id="rId42"/>
    <p:sldId id="286" r:id="rId43"/>
    <p:sldId id="290" r:id="rId44"/>
    <p:sldId id="289" r:id="rId45"/>
    <p:sldId id="287" r:id="rId46"/>
    <p:sldId id="298"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A2D3C9-C56E-408E-A5A1-DAE66FC694E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10640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2D3C9-C56E-408E-A5A1-DAE66FC694E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238279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2D3C9-C56E-408E-A5A1-DAE66FC694E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161882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2D3C9-C56E-408E-A5A1-DAE66FC694E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125567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A2D3C9-C56E-408E-A5A1-DAE66FC694EC}"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41245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2D3C9-C56E-408E-A5A1-DAE66FC694EC}"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397379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A2D3C9-C56E-408E-A5A1-DAE66FC694EC}" type="datetimeFigureOut">
              <a:rPr lang="en-US" smtClean="0"/>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3679652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2D3C9-C56E-408E-A5A1-DAE66FC694EC}" type="datetimeFigureOut">
              <a:rPr lang="en-US" smtClean="0"/>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393588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2D3C9-C56E-408E-A5A1-DAE66FC694EC}" type="datetimeFigureOut">
              <a:rPr lang="en-US" smtClean="0"/>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307467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A2D3C9-C56E-408E-A5A1-DAE66FC694EC}"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294178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A2D3C9-C56E-408E-A5A1-DAE66FC694EC}" type="datetimeFigureOut">
              <a:rPr lang="en-US" smtClean="0"/>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767A-76C1-4AB5-97C1-BAC160CACC17}" type="slidenum">
              <a:rPr lang="en-US" smtClean="0"/>
              <a:t>‹#›</a:t>
            </a:fld>
            <a:endParaRPr lang="en-US"/>
          </a:p>
        </p:txBody>
      </p:sp>
    </p:spTree>
    <p:extLst>
      <p:ext uri="{BB962C8B-B14F-4D97-AF65-F5344CB8AC3E}">
        <p14:creationId xmlns:p14="http://schemas.microsoft.com/office/powerpoint/2010/main" val="157004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2D3C9-C56E-408E-A5A1-DAE66FC694EC}" type="datetimeFigureOut">
              <a:rPr lang="en-US" smtClean="0"/>
              <a:t>6/24/2025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E767A-76C1-4AB5-97C1-BAC160CACC17}" type="slidenum">
              <a:rPr lang="en-US" smtClean="0"/>
              <a:t>‹#›</a:t>
            </a:fld>
            <a:endParaRPr lang="en-US"/>
          </a:p>
        </p:txBody>
      </p:sp>
    </p:spTree>
    <p:extLst>
      <p:ext uri="{BB962C8B-B14F-4D97-AF65-F5344CB8AC3E}">
        <p14:creationId xmlns:p14="http://schemas.microsoft.com/office/powerpoint/2010/main" val="42474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r.mirsadalic@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t>POPULARI</a:t>
            </a:r>
            <a:r>
              <a:rPr lang="bs-Latn-BA" b="1" dirty="0"/>
              <a:t>ZACIJA </a:t>
            </a:r>
            <a:r>
              <a:rPr lang="en-US" b="1" dirty="0"/>
              <a:t> </a:t>
            </a:r>
            <a:r>
              <a:rPr lang="en-US" b="1" dirty="0" err="1"/>
              <a:t>školske</a:t>
            </a:r>
            <a:r>
              <a:rPr lang="en-US" b="1" dirty="0"/>
              <a:t> </a:t>
            </a:r>
            <a:r>
              <a:rPr lang="en-US" b="1" dirty="0" err="1"/>
              <a:t>biblioteke</a:t>
            </a:r>
            <a:r>
              <a:rPr lang="en-US" b="1" dirty="0"/>
              <a:t> </a:t>
            </a:r>
            <a:r>
              <a:rPr lang="bs-Latn-BA" b="1" dirty="0"/>
              <a:t>i</a:t>
            </a:r>
            <a:r>
              <a:rPr lang="en-US" b="1" dirty="0"/>
              <a:t> </a:t>
            </a:r>
            <a:r>
              <a:rPr lang="en-US" b="1" dirty="0" err="1"/>
              <a:t>bibliotekarske</a:t>
            </a:r>
            <a:r>
              <a:rPr lang="en-US" b="1" dirty="0"/>
              <a:t> </a:t>
            </a:r>
            <a:r>
              <a:rPr lang="en-US" b="1" dirty="0" err="1"/>
              <a:t>sekcije</a:t>
            </a:r>
            <a:endParaRPr lang="en-US" dirty="0"/>
          </a:p>
        </p:txBody>
      </p:sp>
      <p:sp>
        <p:nvSpPr>
          <p:cNvPr id="3" name="Content Placeholder 2"/>
          <p:cNvSpPr>
            <a:spLocks noGrp="1"/>
          </p:cNvSpPr>
          <p:nvPr>
            <p:ph idx="1"/>
          </p:nvPr>
        </p:nvSpPr>
        <p:spPr>
          <a:solidFill>
            <a:srgbClr val="00B0F0"/>
          </a:solidFill>
        </p:spPr>
        <p:txBody>
          <a:bodyPr/>
          <a:lstStyle/>
          <a:p>
            <a:r>
              <a:rPr lang="bs-Latn-BA" b="1" dirty="0"/>
              <a:t>Predavač: Mirsad Alić,prof.bosanskog jezika i književnosti</a:t>
            </a:r>
          </a:p>
          <a:p>
            <a:r>
              <a:rPr lang="bs-Latn-BA" b="1" dirty="0"/>
              <a:t>Seminar za uposlenike na radnim mjestima bibliotekara, KŠC Tuzla,23.-24.juni 2025</a:t>
            </a:r>
            <a:r>
              <a:rPr lang="bs-Latn-BA" b="1" dirty="0" smtClean="0"/>
              <a:t>.</a:t>
            </a:r>
          </a:p>
          <a:p>
            <a:r>
              <a:rPr lang="bs-Latn-BA" b="1" dirty="0" smtClean="0"/>
              <a:t>Kontakt e-mail: </a:t>
            </a:r>
            <a:r>
              <a:rPr lang="bs-Latn-BA" b="1" dirty="0" smtClean="0">
                <a:hlinkClick r:id="rId2"/>
              </a:rPr>
              <a:t>mr.mirsadalic@gmail.com</a:t>
            </a:r>
            <a:endParaRPr lang="bs-Latn-BA" b="1" dirty="0" smtClean="0"/>
          </a:p>
          <a:p>
            <a:r>
              <a:rPr lang="bs-Latn-BA" b="1" dirty="0" smtClean="0"/>
              <a:t>Viber  kontakt broj 061 423 974</a:t>
            </a:r>
            <a:endParaRPr lang="en-US" b="1" dirty="0"/>
          </a:p>
          <a:p>
            <a:endParaRPr lang="en-US" dirty="0"/>
          </a:p>
        </p:txBody>
      </p:sp>
    </p:spTree>
    <p:extLst>
      <p:ext uri="{BB962C8B-B14F-4D97-AF65-F5344CB8AC3E}">
        <p14:creationId xmlns:p14="http://schemas.microsoft.com/office/powerpoint/2010/main" val="4094799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5688"/>
            <a:ext cx="10515600" cy="5831275"/>
          </a:xfrm>
          <a:solidFill>
            <a:srgbClr val="00B0F0"/>
          </a:solidFill>
        </p:spPr>
        <p:txBody>
          <a:bodyPr/>
          <a:lstStyle/>
          <a:p>
            <a:r>
              <a:rPr lang="en-US" sz="4800" b="1" dirty="0" smtClean="0"/>
              <a:t>S</a:t>
            </a:r>
            <a:r>
              <a:rPr lang="bs-Latn-BA" sz="4800" b="1" dirty="0" smtClean="0"/>
              <a:t>a</a:t>
            </a:r>
            <a:r>
              <a:rPr lang="en-US" sz="4800" b="1" dirty="0" err="1" smtClean="0"/>
              <a:t>radnja</a:t>
            </a:r>
            <a:r>
              <a:rPr lang="en-US" sz="4800" b="1" dirty="0" smtClean="0"/>
              <a:t> </a:t>
            </a:r>
            <a:r>
              <a:rPr lang="en-US" sz="4800" b="1" dirty="0"/>
              <a:t>s </a:t>
            </a:r>
            <a:r>
              <a:rPr lang="en-US" sz="4800" b="1" dirty="0" err="1"/>
              <a:t>nastavnicima</a:t>
            </a:r>
            <a:r>
              <a:rPr lang="en-US" sz="4800" b="1" dirty="0"/>
              <a:t>:</a:t>
            </a:r>
            <a:r>
              <a:rPr lang="en-US" sz="4800" dirty="0"/>
              <a:t> </a:t>
            </a:r>
            <a:endParaRPr lang="bs-Latn-BA" sz="4800" dirty="0" smtClean="0"/>
          </a:p>
          <a:p>
            <a:r>
              <a:rPr lang="en-US" sz="4800" dirty="0" err="1" smtClean="0"/>
              <a:t>Bibliotekari</a:t>
            </a:r>
            <a:r>
              <a:rPr lang="en-US" sz="4800" dirty="0" smtClean="0"/>
              <a:t> </a:t>
            </a:r>
            <a:r>
              <a:rPr lang="en-US" sz="4800" dirty="0" err="1"/>
              <a:t>aktivno</a:t>
            </a:r>
            <a:r>
              <a:rPr lang="en-US" sz="4800" dirty="0"/>
              <a:t> </a:t>
            </a:r>
            <a:r>
              <a:rPr lang="en-US" sz="4800" dirty="0" smtClean="0"/>
              <a:t>s</a:t>
            </a:r>
            <a:r>
              <a:rPr lang="bs-Latn-BA" sz="4800" dirty="0" smtClean="0"/>
              <a:t>a</a:t>
            </a:r>
            <a:r>
              <a:rPr lang="en-US" sz="4800" dirty="0" err="1" smtClean="0"/>
              <a:t>rađuju</a:t>
            </a:r>
            <a:r>
              <a:rPr lang="en-US" sz="4800" dirty="0" smtClean="0"/>
              <a:t> </a:t>
            </a:r>
            <a:r>
              <a:rPr lang="en-US" sz="4800" dirty="0"/>
              <a:t>s </a:t>
            </a:r>
            <a:r>
              <a:rPr lang="en-US" sz="4800" dirty="0" err="1"/>
              <a:t>nastavnicima</a:t>
            </a:r>
            <a:r>
              <a:rPr lang="en-US" sz="4800" dirty="0"/>
              <a:t> u </a:t>
            </a:r>
            <a:r>
              <a:rPr lang="en-US" sz="4800" dirty="0" err="1"/>
              <a:t>pripremi</a:t>
            </a:r>
            <a:r>
              <a:rPr lang="en-US" sz="4800" dirty="0"/>
              <a:t> </a:t>
            </a:r>
            <a:r>
              <a:rPr lang="en-US" sz="4800" dirty="0" err="1"/>
              <a:t>nastavnih</a:t>
            </a:r>
            <a:r>
              <a:rPr lang="en-US" sz="4800" dirty="0"/>
              <a:t> </a:t>
            </a:r>
            <a:r>
              <a:rPr lang="en-US" sz="4800" dirty="0" err="1"/>
              <a:t>materijala</a:t>
            </a:r>
            <a:r>
              <a:rPr lang="en-US" sz="4800" dirty="0"/>
              <a:t> </a:t>
            </a:r>
            <a:r>
              <a:rPr lang="en-US" sz="4800" dirty="0" err="1"/>
              <a:t>i</a:t>
            </a:r>
            <a:r>
              <a:rPr lang="en-US" sz="4800" dirty="0"/>
              <a:t> </a:t>
            </a:r>
            <a:r>
              <a:rPr lang="en-US" sz="4800" dirty="0" err="1"/>
              <a:t>integraciji</a:t>
            </a:r>
            <a:r>
              <a:rPr lang="en-US" sz="4800" dirty="0"/>
              <a:t> </a:t>
            </a:r>
            <a:r>
              <a:rPr lang="en-US" sz="4800" dirty="0" err="1"/>
              <a:t>bibliotečkih</a:t>
            </a:r>
            <a:r>
              <a:rPr lang="en-US" sz="4800" dirty="0"/>
              <a:t> </a:t>
            </a:r>
            <a:r>
              <a:rPr lang="en-US" sz="4800" dirty="0" err="1"/>
              <a:t>resursa</a:t>
            </a:r>
            <a:r>
              <a:rPr lang="en-US" sz="4800" dirty="0"/>
              <a:t> u </a:t>
            </a:r>
            <a:r>
              <a:rPr lang="en-US" sz="4800" dirty="0" err="1"/>
              <a:t>nastavni</a:t>
            </a:r>
            <a:r>
              <a:rPr lang="en-US" sz="4800" dirty="0"/>
              <a:t> </a:t>
            </a:r>
            <a:r>
              <a:rPr lang="en-US" sz="4800" dirty="0" err="1"/>
              <a:t>proces</a:t>
            </a:r>
            <a:r>
              <a:rPr lang="en-US" sz="4800" dirty="0"/>
              <a:t>, </a:t>
            </a:r>
            <a:r>
              <a:rPr lang="en-US" sz="4800" dirty="0" err="1"/>
              <a:t>čime</a:t>
            </a:r>
            <a:r>
              <a:rPr lang="en-US" sz="4800" dirty="0"/>
              <a:t> se </a:t>
            </a:r>
            <a:r>
              <a:rPr lang="en-US" sz="4800" dirty="0" err="1"/>
              <a:t>povećava</a:t>
            </a:r>
            <a:r>
              <a:rPr lang="en-US" sz="4800" dirty="0"/>
              <a:t> </a:t>
            </a:r>
            <a:r>
              <a:rPr lang="en-US" sz="4800" dirty="0" err="1"/>
              <a:t>relevantnost</a:t>
            </a:r>
            <a:r>
              <a:rPr lang="en-US" sz="4800" dirty="0"/>
              <a:t> </a:t>
            </a:r>
            <a:r>
              <a:rPr lang="en-US" sz="4800" dirty="0" err="1"/>
              <a:t>i</a:t>
            </a:r>
            <a:r>
              <a:rPr lang="en-US" sz="4800" dirty="0"/>
              <a:t> </a:t>
            </a:r>
            <a:r>
              <a:rPr lang="en-US" sz="4800" dirty="0" err="1"/>
              <a:t>korištenje</a:t>
            </a:r>
            <a:r>
              <a:rPr lang="en-US" sz="4800" dirty="0"/>
              <a:t> </a:t>
            </a:r>
            <a:r>
              <a:rPr lang="en-US" sz="4800" dirty="0" err="1" smtClean="0"/>
              <a:t>biblioteke</a:t>
            </a:r>
            <a:r>
              <a:rPr lang="bs-Latn-BA" sz="4800" dirty="0" smtClean="0"/>
              <a:t>.</a:t>
            </a:r>
            <a:r>
              <a:rPr lang="en-US" sz="4800" dirty="0" smtClean="0"/>
              <a:t>             </a:t>
            </a:r>
            <a:endParaRPr lang="en-US" sz="4800" dirty="0"/>
          </a:p>
          <a:p>
            <a:endParaRPr lang="en-US" dirty="0"/>
          </a:p>
        </p:txBody>
      </p:sp>
    </p:spTree>
    <p:extLst>
      <p:ext uri="{BB962C8B-B14F-4D97-AF65-F5344CB8AC3E}">
        <p14:creationId xmlns:p14="http://schemas.microsoft.com/office/powerpoint/2010/main" val="429046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93" y="309059"/>
            <a:ext cx="10515600" cy="5645692"/>
          </a:xfrm>
          <a:solidFill>
            <a:srgbClr val="00B0F0"/>
          </a:solidFill>
        </p:spPr>
        <p:txBody>
          <a:bodyPr/>
          <a:lstStyle/>
          <a:p>
            <a:r>
              <a:rPr lang="en-US" sz="5400" b="1" dirty="0" err="1"/>
              <a:t>Kreativne</a:t>
            </a:r>
            <a:r>
              <a:rPr lang="en-US" sz="5400" b="1" dirty="0"/>
              <a:t> </a:t>
            </a:r>
            <a:r>
              <a:rPr lang="en-US" sz="5400" b="1" dirty="0" err="1"/>
              <a:t>i</a:t>
            </a:r>
            <a:r>
              <a:rPr lang="en-US" sz="5400" b="1" dirty="0"/>
              <a:t> </a:t>
            </a:r>
            <a:r>
              <a:rPr lang="en-US" sz="5400" b="1" dirty="0" err="1"/>
              <a:t>zabavne</a:t>
            </a:r>
            <a:r>
              <a:rPr lang="en-US" sz="5400" b="1" dirty="0"/>
              <a:t> </a:t>
            </a:r>
            <a:r>
              <a:rPr lang="en-US" sz="5400" b="1" dirty="0" err="1"/>
              <a:t>aktivnosti</a:t>
            </a:r>
            <a:r>
              <a:rPr lang="en-US" sz="5400" b="1" dirty="0"/>
              <a:t>:</a:t>
            </a:r>
            <a:r>
              <a:rPr lang="en-US" sz="5400" dirty="0"/>
              <a:t> </a:t>
            </a:r>
            <a:endParaRPr lang="bs-Latn-BA" sz="5400" dirty="0" smtClean="0"/>
          </a:p>
          <a:p>
            <a:r>
              <a:rPr lang="en-US" sz="5400" dirty="0" err="1" smtClean="0"/>
              <a:t>Organiziranje</a:t>
            </a:r>
            <a:r>
              <a:rPr lang="en-US" sz="5400" dirty="0" smtClean="0"/>
              <a:t> </a:t>
            </a:r>
            <a:r>
              <a:rPr lang="en-US" sz="5400" dirty="0" err="1"/>
              <a:t>kvizova</a:t>
            </a:r>
            <a:r>
              <a:rPr lang="en-US" sz="5400" dirty="0"/>
              <a:t>, </a:t>
            </a:r>
            <a:r>
              <a:rPr lang="en-US" sz="5400" dirty="0" err="1"/>
              <a:t>radionica</a:t>
            </a:r>
            <a:r>
              <a:rPr lang="en-US" sz="5400" dirty="0"/>
              <a:t>, </a:t>
            </a:r>
            <a:r>
              <a:rPr lang="en-US" sz="5400" dirty="0" err="1"/>
              <a:t>posjeta</a:t>
            </a:r>
            <a:r>
              <a:rPr lang="en-US" sz="5400" dirty="0"/>
              <a:t> </a:t>
            </a:r>
            <a:r>
              <a:rPr lang="en-US" sz="5400" dirty="0" err="1"/>
              <a:t>sajmovima</a:t>
            </a:r>
            <a:r>
              <a:rPr lang="en-US" sz="5400" dirty="0"/>
              <a:t> </a:t>
            </a:r>
            <a:r>
              <a:rPr lang="en-US" sz="5400" dirty="0" err="1"/>
              <a:t>knjiga</a:t>
            </a:r>
            <a:r>
              <a:rPr lang="en-US" sz="5400" dirty="0"/>
              <a:t> </a:t>
            </a:r>
            <a:r>
              <a:rPr lang="en-US" sz="5400" dirty="0" err="1"/>
              <a:t>i</a:t>
            </a:r>
            <a:r>
              <a:rPr lang="en-US" sz="5400" dirty="0"/>
              <a:t> </a:t>
            </a:r>
            <a:r>
              <a:rPr lang="en-US" sz="5400" dirty="0" err="1"/>
              <a:t>drugih</a:t>
            </a:r>
            <a:r>
              <a:rPr lang="en-US" sz="5400" dirty="0"/>
              <a:t> </a:t>
            </a:r>
            <a:r>
              <a:rPr lang="en-US" sz="5400" dirty="0" err="1"/>
              <a:t>događaja</a:t>
            </a:r>
            <a:r>
              <a:rPr lang="en-US" sz="5400" dirty="0"/>
              <a:t> </a:t>
            </a:r>
            <a:r>
              <a:rPr lang="en-US" sz="5400" dirty="0" err="1"/>
              <a:t>čine</a:t>
            </a:r>
            <a:r>
              <a:rPr lang="en-US" sz="5400" dirty="0"/>
              <a:t> </a:t>
            </a:r>
            <a:r>
              <a:rPr lang="en-US" sz="5400" dirty="0" err="1"/>
              <a:t>biblioteku</a:t>
            </a:r>
            <a:r>
              <a:rPr lang="en-US" sz="5400" dirty="0"/>
              <a:t> </a:t>
            </a:r>
            <a:r>
              <a:rPr lang="en-US" sz="5400" dirty="0" err="1"/>
              <a:t>atraktivnim</a:t>
            </a:r>
            <a:r>
              <a:rPr lang="en-US" sz="5400" dirty="0"/>
              <a:t> </a:t>
            </a:r>
            <a:r>
              <a:rPr lang="en-US" sz="5400" dirty="0" err="1"/>
              <a:t>mjestom</a:t>
            </a:r>
            <a:r>
              <a:rPr lang="en-US" sz="5400" dirty="0"/>
              <a:t> </a:t>
            </a:r>
            <a:r>
              <a:rPr lang="en-US" sz="5400" dirty="0" err="1"/>
              <a:t>za</a:t>
            </a:r>
            <a:r>
              <a:rPr lang="en-US" sz="5400" dirty="0"/>
              <a:t> </a:t>
            </a:r>
            <a:r>
              <a:rPr lang="en-US" sz="5400" dirty="0" err="1" smtClean="0"/>
              <a:t>učenike</a:t>
            </a:r>
            <a:r>
              <a:rPr lang="bs-Latn-BA" sz="5400" dirty="0" smtClean="0"/>
              <a:t>.</a:t>
            </a:r>
            <a:r>
              <a:rPr lang="en-US" sz="5400" dirty="0" smtClean="0"/>
              <a:t>         </a:t>
            </a:r>
            <a:endParaRPr lang="en-US" sz="5400" dirty="0"/>
          </a:p>
          <a:p>
            <a:endParaRPr lang="en-US" dirty="0"/>
          </a:p>
        </p:txBody>
      </p:sp>
    </p:spTree>
    <p:extLst>
      <p:ext uri="{BB962C8B-B14F-4D97-AF65-F5344CB8AC3E}">
        <p14:creationId xmlns:p14="http://schemas.microsoft.com/office/powerpoint/2010/main" val="3728334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500" b="1" dirty="0" err="1" smtClean="0"/>
              <a:t>Klub</a:t>
            </a:r>
            <a:r>
              <a:rPr lang="en-US" sz="6500" b="1" dirty="0" smtClean="0"/>
              <a:t> </a:t>
            </a:r>
            <a:r>
              <a:rPr lang="en-US" sz="6500" b="1" dirty="0" err="1" smtClean="0"/>
              <a:t>čitalaca</a:t>
            </a:r>
            <a:endParaRPr lang="en-US" sz="6500" dirty="0"/>
          </a:p>
        </p:txBody>
      </p:sp>
      <p:sp>
        <p:nvSpPr>
          <p:cNvPr id="3" name="Content Placeholder 2"/>
          <p:cNvSpPr>
            <a:spLocks noGrp="1"/>
          </p:cNvSpPr>
          <p:nvPr>
            <p:ph idx="1"/>
          </p:nvPr>
        </p:nvSpPr>
        <p:spPr>
          <a:solidFill>
            <a:srgbClr val="00B0F0"/>
          </a:solidFill>
        </p:spPr>
        <p:txBody>
          <a:bodyPr>
            <a:normAutofit/>
          </a:bodyPr>
          <a:lstStyle/>
          <a:p>
            <a:r>
              <a:rPr lang="en-US" sz="5000" dirty="0" err="1" smtClean="0"/>
              <a:t>Pokrenite</a:t>
            </a:r>
            <a:r>
              <a:rPr lang="en-US" sz="5000" dirty="0" smtClean="0"/>
              <a:t> </a:t>
            </a:r>
            <a:r>
              <a:rPr lang="en-US" sz="5000" dirty="0" err="1" smtClean="0"/>
              <a:t>čitalačke</a:t>
            </a:r>
            <a:r>
              <a:rPr lang="en-US" sz="5000" dirty="0" smtClean="0"/>
              <a:t> </a:t>
            </a:r>
            <a:r>
              <a:rPr lang="en-US" sz="5000" dirty="0" err="1" smtClean="0"/>
              <a:t>grupe</a:t>
            </a:r>
            <a:r>
              <a:rPr lang="en-US" sz="5000" dirty="0" smtClean="0"/>
              <a:t> </a:t>
            </a:r>
            <a:r>
              <a:rPr lang="en-US" sz="5000" dirty="0" err="1" smtClean="0"/>
              <a:t>prema</a:t>
            </a:r>
            <a:r>
              <a:rPr lang="en-US" sz="5000" dirty="0" smtClean="0"/>
              <a:t> </a:t>
            </a:r>
            <a:r>
              <a:rPr lang="en-US" sz="5000" dirty="0" err="1" smtClean="0"/>
              <a:t>uzrastu</a:t>
            </a:r>
            <a:r>
              <a:rPr lang="en-US" sz="5000" dirty="0" smtClean="0"/>
              <a:t> </a:t>
            </a:r>
            <a:r>
              <a:rPr lang="en-US" sz="5000" dirty="0" err="1" smtClean="0"/>
              <a:t>ili</a:t>
            </a:r>
            <a:r>
              <a:rPr lang="en-US" sz="5000" dirty="0" smtClean="0"/>
              <a:t> </a:t>
            </a:r>
            <a:r>
              <a:rPr lang="en-US" sz="5000" dirty="0" err="1" smtClean="0"/>
              <a:t>interesima</a:t>
            </a:r>
            <a:r>
              <a:rPr lang="en-US" sz="5000" dirty="0" smtClean="0"/>
              <a:t> (</a:t>
            </a:r>
            <a:r>
              <a:rPr lang="en-US" sz="5000" dirty="0" err="1" smtClean="0"/>
              <a:t>npr</a:t>
            </a:r>
            <a:r>
              <a:rPr lang="en-US" sz="5000" dirty="0" smtClean="0"/>
              <a:t>. </a:t>
            </a:r>
            <a:r>
              <a:rPr lang="en-US" sz="5000" dirty="0" err="1" smtClean="0"/>
              <a:t>fantastika</a:t>
            </a:r>
            <a:r>
              <a:rPr lang="en-US" sz="5000" dirty="0" smtClean="0"/>
              <a:t>, </a:t>
            </a:r>
            <a:r>
              <a:rPr lang="en-US" sz="5000" dirty="0" err="1" smtClean="0"/>
              <a:t>misterije</a:t>
            </a:r>
            <a:r>
              <a:rPr lang="en-US" sz="5000" dirty="0" smtClean="0"/>
              <a:t>, </a:t>
            </a:r>
            <a:r>
              <a:rPr lang="en-US" sz="5000" dirty="0" err="1" smtClean="0"/>
              <a:t>stripovi</a:t>
            </a:r>
            <a:r>
              <a:rPr lang="en-US" sz="5000" dirty="0" smtClean="0"/>
              <a:t>). </a:t>
            </a:r>
            <a:r>
              <a:rPr lang="en-US" sz="5000" dirty="0" err="1" smtClean="0"/>
              <a:t>Učenici</a:t>
            </a:r>
            <a:r>
              <a:rPr lang="en-US" sz="5000" dirty="0" smtClean="0"/>
              <a:t> </a:t>
            </a:r>
            <a:r>
              <a:rPr lang="en-US" sz="5000" dirty="0" err="1" smtClean="0"/>
              <a:t>mogu</a:t>
            </a:r>
            <a:r>
              <a:rPr lang="en-US" sz="5000" dirty="0" smtClean="0"/>
              <a:t> </a:t>
            </a:r>
            <a:r>
              <a:rPr lang="en-US" sz="5000" dirty="0" err="1" smtClean="0"/>
              <a:t>dijeliti</a:t>
            </a:r>
            <a:r>
              <a:rPr lang="en-US" sz="5000" dirty="0" smtClean="0"/>
              <a:t> </a:t>
            </a:r>
            <a:r>
              <a:rPr lang="en-US" sz="5000" dirty="0" err="1" smtClean="0"/>
              <a:t>utiske</a:t>
            </a:r>
            <a:r>
              <a:rPr lang="en-US" sz="5000" dirty="0" smtClean="0"/>
              <a:t> </a:t>
            </a:r>
            <a:r>
              <a:rPr lang="en-US" sz="5000" dirty="0" err="1" smtClean="0"/>
              <a:t>i</a:t>
            </a:r>
            <a:r>
              <a:rPr lang="en-US" sz="5000" dirty="0" smtClean="0"/>
              <a:t> </a:t>
            </a:r>
            <a:r>
              <a:rPr lang="en-US" sz="5000" dirty="0" err="1" smtClean="0"/>
              <a:t>preporučivati</a:t>
            </a:r>
            <a:r>
              <a:rPr lang="en-US" sz="5000" dirty="0" smtClean="0"/>
              <a:t> </a:t>
            </a:r>
            <a:r>
              <a:rPr lang="en-US" sz="5000" dirty="0" err="1" smtClean="0"/>
              <a:t>knjige</a:t>
            </a:r>
            <a:r>
              <a:rPr lang="en-US" sz="5000" dirty="0" smtClean="0"/>
              <a:t> </a:t>
            </a:r>
            <a:r>
              <a:rPr lang="en-US" sz="5000" dirty="0" err="1" smtClean="0"/>
              <a:t>jedni</a:t>
            </a:r>
            <a:r>
              <a:rPr lang="en-US" sz="5000" dirty="0" smtClean="0"/>
              <a:t> </a:t>
            </a:r>
            <a:r>
              <a:rPr lang="en-US" sz="5000" dirty="0" err="1" smtClean="0"/>
              <a:t>drugima</a:t>
            </a:r>
            <a:r>
              <a:rPr lang="en-US" sz="5000" dirty="0" smtClean="0"/>
              <a:t>.</a:t>
            </a:r>
            <a:endParaRPr lang="en-US" sz="5000" dirty="0"/>
          </a:p>
        </p:txBody>
      </p:sp>
    </p:spTree>
    <p:extLst>
      <p:ext uri="{BB962C8B-B14F-4D97-AF65-F5344CB8AC3E}">
        <p14:creationId xmlns:p14="http://schemas.microsoft.com/office/powerpoint/2010/main" val="428237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468" y="-87488"/>
            <a:ext cx="9456234" cy="6677857"/>
          </a:xfrm>
          <a:prstGeom prst="rect">
            <a:avLst/>
          </a:prstGeom>
          <a:ln>
            <a:noFill/>
          </a:ln>
          <a:effectLst>
            <a:softEdge rad="112500"/>
          </a:effectLst>
        </p:spPr>
      </p:pic>
    </p:spTree>
    <p:extLst>
      <p:ext uri="{BB962C8B-B14F-4D97-AF65-F5344CB8AC3E}">
        <p14:creationId xmlns:p14="http://schemas.microsoft.com/office/powerpoint/2010/main" val="361281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102" y="0"/>
            <a:ext cx="8118088" cy="7166411"/>
          </a:xfrm>
          <a:prstGeom prst="rect">
            <a:avLst/>
          </a:prstGeom>
          <a:ln>
            <a:noFill/>
          </a:ln>
          <a:effectLst>
            <a:softEdge rad="112500"/>
          </a:effectLst>
        </p:spPr>
      </p:pic>
    </p:spTree>
    <p:extLst>
      <p:ext uri="{BB962C8B-B14F-4D97-AF65-F5344CB8AC3E}">
        <p14:creationId xmlns:p14="http://schemas.microsoft.com/office/powerpoint/2010/main" val="1524363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b="1" dirty="0" err="1" smtClean="0"/>
              <a:t>Digitalna</a:t>
            </a:r>
            <a:r>
              <a:rPr lang="en-US" sz="6000" b="1" dirty="0" smtClean="0"/>
              <a:t> </a:t>
            </a:r>
            <a:r>
              <a:rPr lang="en-US" sz="6000" b="1" dirty="0" err="1" smtClean="0"/>
              <a:t>prisutnost</a:t>
            </a:r>
            <a:endParaRPr lang="en-US" sz="6000" dirty="0"/>
          </a:p>
        </p:txBody>
      </p:sp>
      <p:sp>
        <p:nvSpPr>
          <p:cNvPr id="3" name="Content Placeholder 2"/>
          <p:cNvSpPr>
            <a:spLocks noGrp="1"/>
          </p:cNvSpPr>
          <p:nvPr>
            <p:ph idx="1"/>
          </p:nvPr>
        </p:nvSpPr>
        <p:spPr>
          <a:solidFill>
            <a:srgbClr val="00B0F0"/>
          </a:solidFill>
        </p:spPr>
        <p:txBody>
          <a:bodyPr>
            <a:normAutofit fontScale="92500"/>
          </a:bodyPr>
          <a:lstStyle/>
          <a:p>
            <a:r>
              <a:rPr lang="en-US" dirty="0" smtClean="0"/>
              <a:t> </a:t>
            </a:r>
            <a:r>
              <a:rPr lang="en-US" sz="5000" dirty="0" err="1" smtClean="0"/>
              <a:t>Kreiranje</a:t>
            </a:r>
            <a:r>
              <a:rPr lang="en-US" sz="5000" dirty="0" smtClean="0"/>
              <a:t> </a:t>
            </a:r>
            <a:r>
              <a:rPr lang="bs-Latn-BA" sz="5000" dirty="0" smtClean="0"/>
              <a:t>web stranice</a:t>
            </a:r>
            <a:r>
              <a:rPr lang="en-US" sz="5000" dirty="0" smtClean="0"/>
              <a:t>, </a:t>
            </a:r>
            <a:r>
              <a:rPr lang="en-US" sz="5000" dirty="0" err="1" smtClean="0"/>
              <a:t>društvenih</a:t>
            </a:r>
            <a:r>
              <a:rPr lang="en-US" sz="5000" dirty="0" smtClean="0"/>
              <a:t> </a:t>
            </a:r>
            <a:r>
              <a:rPr lang="en-US" sz="5000" dirty="0" err="1" smtClean="0"/>
              <a:t>mreža</a:t>
            </a:r>
            <a:r>
              <a:rPr lang="en-US" sz="5000" dirty="0" smtClean="0"/>
              <a:t> </a:t>
            </a:r>
            <a:r>
              <a:rPr lang="en-US" sz="5000" dirty="0" err="1" smtClean="0"/>
              <a:t>biblioteke</a:t>
            </a:r>
            <a:r>
              <a:rPr lang="en-US" sz="5000" dirty="0" smtClean="0"/>
              <a:t> (Instagram, </a:t>
            </a:r>
            <a:r>
              <a:rPr lang="en-US" sz="5000" dirty="0" err="1" smtClean="0"/>
              <a:t>TikTok</a:t>
            </a:r>
            <a:r>
              <a:rPr lang="en-US" sz="5000" dirty="0" smtClean="0"/>
              <a:t>, Facebook) </a:t>
            </a:r>
            <a:r>
              <a:rPr lang="en-US" sz="5000" dirty="0" err="1" smtClean="0"/>
              <a:t>za</a:t>
            </a:r>
            <a:r>
              <a:rPr lang="en-US" sz="5000" dirty="0" smtClean="0"/>
              <a:t> </a:t>
            </a:r>
            <a:r>
              <a:rPr lang="en-US" sz="5000" dirty="0" err="1" smtClean="0"/>
              <a:t>predstavljanje</a:t>
            </a:r>
            <a:r>
              <a:rPr lang="en-US" sz="5000" dirty="0" smtClean="0"/>
              <a:t> </a:t>
            </a:r>
            <a:r>
              <a:rPr lang="en-US" sz="5000" dirty="0" err="1" smtClean="0"/>
              <a:t>noviteta</a:t>
            </a:r>
            <a:r>
              <a:rPr lang="en-US" sz="5000" dirty="0" smtClean="0"/>
              <a:t>, </a:t>
            </a:r>
            <a:r>
              <a:rPr lang="en-US" sz="5000" dirty="0" err="1" smtClean="0"/>
              <a:t>zanimljivih</a:t>
            </a:r>
            <a:r>
              <a:rPr lang="en-US" sz="5000" dirty="0" smtClean="0"/>
              <a:t> </a:t>
            </a:r>
            <a:r>
              <a:rPr lang="en-US" sz="5000" dirty="0" err="1" smtClean="0"/>
              <a:t>citata</a:t>
            </a:r>
            <a:r>
              <a:rPr lang="en-US" sz="5000" dirty="0" smtClean="0"/>
              <a:t>, </a:t>
            </a:r>
            <a:r>
              <a:rPr lang="en-US" sz="5000" dirty="0" err="1" smtClean="0"/>
              <a:t>aktivnosti</a:t>
            </a:r>
            <a:r>
              <a:rPr lang="en-US" sz="5000" dirty="0" smtClean="0"/>
              <a:t> </a:t>
            </a:r>
            <a:r>
              <a:rPr lang="en-US" sz="5000" dirty="0" err="1" smtClean="0"/>
              <a:t>i</a:t>
            </a:r>
            <a:r>
              <a:rPr lang="en-US" sz="5000" dirty="0" smtClean="0"/>
              <a:t> </a:t>
            </a:r>
            <a:r>
              <a:rPr lang="en-US" sz="5000" dirty="0" err="1" smtClean="0"/>
              <a:t>fotografija</a:t>
            </a:r>
            <a:r>
              <a:rPr lang="en-US" sz="5000" dirty="0" smtClean="0"/>
              <a:t> </a:t>
            </a:r>
            <a:r>
              <a:rPr lang="en-US" sz="5000" dirty="0" err="1" smtClean="0"/>
              <a:t>učenika</a:t>
            </a:r>
            <a:r>
              <a:rPr lang="en-US" sz="5000" dirty="0" smtClean="0"/>
              <a:t> u </a:t>
            </a:r>
            <a:r>
              <a:rPr lang="en-US" sz="5000" dirty="0" err="1" smtClean="0"/>
              <a:t>akciji</a:t>
            </a:r>
            <a:r>
              <a:rPr lang="en-US" sz="5000" dirty="0" smtClean="0"/>
              <a:t>.</a:t>
            </a:r>
            <a:r>
              <a:rPr lang="bs-Latn-BA" sz="5000" dirty="0" smtClean="0"/>
              <a:t> Članovi bibliotečke sekcije mogu biti administratori.</a:t>
            </a:r>
            <a:endParaRPr lang="en-US" sz="5000" dirty="0"/>
          </a:p>
        </p:txBody>
      </p:sp>
    </p:spTree>
    <p:extLst>
      <p:ext uri="{BB962C8B-B14F-4D97-AF65-F5344CB8AC3E}">
        <p14:creationId xmlns:p14="http://schemas.microsoft.com/office/powerpoint/2010/main" val="353573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32" y="365125"/>
            <a:ext cx="11597268" cy="1325563"/>
          </a:xfrm>
          <a:solidFill>
            <a:srgbClr val="FFFF00"/>
          </a:solidFill>
        </p:spPr>
        <p:txBody>
          <a:bodyPr>
            <a:normAutofit fontScale="90000"/>
          </a:bodyPr>
          <a:lstStyle/>
          <a:p>
            <a:r>
              <a:rPr lang="bs-Latn-BA" sz="5000" b="1" dirty="0" smtClean="0"/>
              <a:t>FACEBOOK stranica(grupa)biblioteke  Medicinske škole</a:t>
            </a:r>
            <a:endParaRPr lang="en-US" sz="5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71" y="1505415"/>
            <a:ext cx="11853746" cy="6188927"/>
          </a:xfrm>
          <a:prstGeom prst="rect">
            <a:avLst/>
          </a:prstGeom>
          <a:ln>
            <a:noFill/>
          </a:ln>
          <a:effectLst>
            <a:softEdge rad="112500"/>
          </a:effectLst>
        </p:spPr>
      </p:pic>
    </p:spTree>
    <p:extLst>
      <p:ext uri="{BB962C8B-B14F-4D97-AF65-F5344CB8AC3E}">
        <p14:creationId xmlns:p14="http://schemas.microsoft.com/office/powerpoint/2010/main" val="3430688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52891"/>
            <a:ext cx="12091638" cy="1325563"/>
          </a:xfrm>
          <a:solidFill>
            <a:schemeClr val="accent2"/>
          </a:solidFill>
        </p:spPr>
        <p:txBody>
          <a:bodyPr>
            <a:noAutofit/>
          </a:bodyPr>
          <a:lstStyle/>
          <a:p>
            <a:r>
              <a:rPr lang="bs-Latn-BA" sz="5000" b="1" dirty="0" smtClean="0"/>
              <a:t>Objava na FB biblioteke  pristiglih novih naslova u školsku biblioteku</a:t>
            </a:r>
            <a:endParaRPr lang="en-US" sz="5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8454"/>
            <a:ext cx="12191999" cy="5858687"/>
          </a:xfrm>
          <a:prstGeom prst="rect">
            <a:avLst/>
          </a:prstGeom>
          <a:ln>
            <a:noFill/>
          </a:ln>
          <a:effectLst>
            <a:softEdge rad="112500"/>
          </a:effectLst>
        </p:spPr>
      </p:pic>
    </p:spTree>
    <p:extLst>
      <p:ext uri="{BB962C8B-B14F-4D97-AF65-F5344CB8AC3E}">
        <p14:creationId xmlns:p14="http://schemas.microsoft.com/office/powerpoint/2010/main" val="669995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320" y="0"/>
            <a:ext cx="12445940" cy="6991815"/>
          </a:xfrm>
          <a:prstGeom prst="rect">
            <a:avLst/>
          </a:prstGeom>
          <a:ln>
            <a:noFill/>
          </a:ln>
          <a:effectLst>
            <a:softEdge rad="112500"/>
          </a:effectLst>
        </p:spPr>
      </p:pic>
    </p:spTree>
    <p:extLst>
      <p:ext uri="{BB962C8B-B14F-4D97-AF65-F5344CB8AC3E}">
        <p14:creationId xmlns:p14="http://schemas.microsoft.com/office/powerpoint/2010/main" val="1127734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87200" cy="1325563"/>
          </a:xfrm>
          <a:solidFill>
            <a:srgbClr val="FFC000"/>
          </a:solidFill>
        </p:spPr>
        <p:txBody>
          <a:bodyPr>
            <a:normAutofit/>
          </a:bodyPr>
          <a:lstStyle/>
          <a:p>
            <a:r>
              <a:rPr lang="bs-Latn-BA" dirty="0" smtClean="0"/>
              <a:t>Koliko je moguće, vezano za beletristiku, birati aktuelne i popularne naslove svjetskih bestselera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68" y="1405053"/>
            <a:ext cx="11407698" cy="5720575"/>
          </a:xfrm>
          <a:prstGeom prst="rect">
            <a:avLst/>
          </a:prstGeom>
          <a:ln>
            <a:noFill/>
          </a:ln>
          <a:effectLst>
            <a:softEdge rad="112500"/>
          </a:effectLst>
        </p:spPr>
      </p:pic>
    </p:spTree>
    <p:extLst>
      <p:ext uri="{BB962C8B-B14F-4D97-AF65-F5344CB8AC3E}">
        <p14:creationId xmlns:p14="http://schemas.microsoft.com/office/powerpoint/2010/main" val="9965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smtClean="0"/>
              <a:t>POPULARI</a:t>
            </a:r>
            <a:r>
              <a:rPr lang="bs-Latn-BA" b="1" dirty="0" smtClean="0"/>
              <a:t>ZACIJA </a:t>
            </a:r>
            <a:r>
              <a:rPr lang="en-US" b="1" dirty="0" smtClean="0"/>
              <a:t> </a:t>
            </a:r>
            <a:r>
              <a:rPr lang="en-US" b="1" dirty="0" err="1"/>
              <a:t>školske</a:t>
            </a:r>
            <a:r>
              <a:rPr lang="en-US" b="1" dirty="0"/>
              <a:t> </a:t>
            </a:r>
            <a:r>
              <a:rPr lang="en-US" b="1" dirty="0" err="1"/>
              <a:t>biblioteke</a:t>
            </a:r>
            <a:r>
              <a:rPr lang="en-US" b="1" dirty="0"/>
              <a:t> </a:t>
            </a:r>
            <a:r>
              <a:rPr lang="bs-Latn-BA" b="1" dirty="0" smtClean="0"/>
              <a:t>i</a:t>
            </a:r>
            <a:r>
              <a:rPr lang="en-US" b="1" dirty="0" smtClean="0"/>
              <a:t> </a:t>
            </a:r>
            <a:r>
              <a:rPr lang="en-US" b="1" dirty="0" err="1"/>
              <a:t>bibliotekarske</a:t>
            </a:r>
            <a:r>
              <a:rPr lang="en-US" b="1" dirty="0"/>
              <a:t> </a:t>
            </a:r>
            <a:r>
              <a:rPr lang="en-US" b="1" dirty="0" err="1"/>
              <a:t>sekcije</a:t>
            </a:r>
            <a:endParaRPr lang="en-US" dirty="0"/>
          </a:p>
        </p:txBody>
      </p:sp>
      <p:sp>
        <p:nvSpPr>
          <p:cNvPr id="3" name="Content Placeholder 2"/>
          <p:cNvSpPr>
            <a:spLocks noGrp="1"/>
          </p:cNvSpPr>
          <p:nvPr>
            <p:ph idx="1"/>
          </p:nvPr>
        </p:nvSpPr>
        <p:spPr>
          <a:solidFill>
            <a:srgbClr val="00B0F0"/>
          </a:solidFill>
        </p:spPr>
        <p:txBody>
          <a:bodyPr/>
          <a:lstStyle/>
          <a:p>
            <a:r>
              <a:rPr lang="en-US" sz="3600" dirty="0" err="1" smtClean="0"/>
              <a:t>Populari</a:t>
            </a:r>
            <a:r>
              <a:rPr lang="bs-Latn-BA" sz="3600" dirty="0" smtClean="0"/>
              <a:t>zacija </a:t>
            </a:r>
            <a:r>
              <a:rPr lang="en-US" sz="3600" dirty="0" err="1" smtClean="0"/>
              <a:t>školske</a:t>
            </a:r>
            <a:r>
              <a:rPr lang="en-US" sz="3600" dirty="0" smtClean="0"/>
              <a:t> </a:t>
            </a:r>
            <a:r>
              <a:rPr lang="en-US" sz="3600" dirty="0" err="1"/>
              <a:t>biblioteke</a:t>
            </a:r>
            <a:r>
              <a:rPr lang="en-US" sz="3600" dirty="0"/>
              <a:t> </a:t>
            </a:r>
            <a:r>
              <a:rPr lang="en-US" sz="3600" dirty="0" err="1"/>
              <a:t>i</a:t>
            </a:r>
            <a:r>
              <a:rPr lang="en-US" sz="3600" dirty="0"/>
              <a:t> </a:t>
            </a:r>
            <a:r>
              <a:rPr lang="en-US" sz="3600" dirty="0" err="1"/>
              <a:t>bibliotečke</a:t>
            </a:r>
            <a:r>
              <a:rPr lang="en-US" sz="3600" dirty="0"/>
              <a:t> </a:t>
            </a:r>
            <a:r>
              <a:rPr lang="en-US" sz="3600" dirty="0" err="1"/>
              <a:t>sekcije</a:t>
            </a:r>
            <a:r>
              <a:rPr lang="en-US" sz="3600" dirty="0"/>
              <a:t> </a:t>
            </a:r>
            <a:r>
              <a:rPr lang="en-US" sz="3600" dirty="0" err="1"/>
              <a:t>ključno</a:t>
            </a:r>
            <a:r>
              <a:rPr lang="en-US" sz="3600" dirty="0"/>
              <a:t> je </a:t>
            </a:r>
            <a:r>
              <a:rPr lang="en-US" sz="3600" dirty="0" err="1"/>
              <a:t>za</a:t>
            </a:r>
            <a:r>
              <a:rPr lang="en-US" sz="3600" dirty="0"/>
              <a:t> </a:t>
            </a:r>
            <a:r>
              <a:rPr lang="en-US" sz="3600" dirty="0" err="1"/>
              <a:t>poticanje</a:t>
            </a:r>
            <a:r>
              <a:rPr lang="en-US" sz="3600" dirty="0"/>
              <a:t> </a:t>
            </a:r>
            <a:r>
              <a:rPr lang="en-US" sz="3600" dirty="0" err="1"/>
              <a:t>čitalačkih</a:t>
            </a:r>
            <a:r>
              <a:rPr lang="en-US" sz="3600" dirty="0"/>
              <a:t> </a:t>
            </a:r>
            <a:r>
              <a:rPr lang="en-US" sz="3600" dirty="0" err="1"/>
              <a:t>navika</a:t>
            </a:r>
            <a:r>
              <a:rPr lang="en-US" sz="3600" dirty="0"/>
              <a:t>, </a:t>
            </a:r>
            <a:r>
              <a:rPr lang="en-US" sz="3600" dirty="0" err="1"/>
              <a:t>razvijanje</a:t>
            </a:r>
            <a:r>
              <a:rPr lang="en-US" sz="3600" dirty="0"/>
              <a:t> </a:t>
            </a:r>
            <a:r>
              <a:rPr lang="en-US" sz="3600" dirty="0" err="1"/>
              <a:t>informacijskih</a:t>
            </a:r>
            <a:r>
              <a:rPr lang="en-US" sz="3600" dirty="0"/>
              <a:t> </a:t>
            </a:r>
            <a:r>
              <a:rPr lang="en-US" sz="3600" dirty="0" err="1"/>
              <a:t>vještina</a:t>
            </a:r>
            <a:r>
              <a:rPr lang="en-US" sz="3600" dirty="0"/>
              <a:t> </a:t>
            </a:r>
            <a:r>
              <a:rPr lang="en-US" sz="3600" dirty="0" err="1"/>
              <a:t>i</a:t>
            </a:r>
            <a:r>
              <a:rPr lang="en-US" sz="3600" dirty="0"/>
              <a:t> </a:t>
            </a:r>
            <a:r>
              <a:rPr lang="en-US" sz="3600" dirty="0" err="1"/>
              <a:t>jačanje</a:t>
            </a:r>
            <a:r>
              <a:rPr lang="en-US" sz="3600" dirty="0"/>
              <a:t> </a:t>
            </a:r>
            <a:r>
              <a:rPr lang="en-US" sz="3600" dirty="0" err="1"/>
              <a:t>uloge</a:t>
            </a:r>
            <a:r>
              <a:rPr lang="en-US" sz="3600" dirty="0"/>
              <a:t> </a:t>
            </a:r>
            <a:r>
              <a:rPr lang="en-US" sz="3600" dirty="0" err="1"/>
              <a:t>biblioteke</a:t>
            </a:r>
            <a:r>
              <a:rPr lang="en-US" sz="3600" dirty="0"/>
              <a:t> </a:t>
            </a:r>
            <a:r>
              <a:rPr lang="en-US" sz="3600" dirty="0" err="1"/>
              <a:t>kao</a:t>
            </a:r>
            <a:r>
              <a:rPr lang="en-US" sz="3600" dirty="0"/>
              <a:t> </a:t>
            </a:r>
            <a:r>
              <a:rPr lang="en-US" sz="3600" dirty="0" err="1"/>
              <a:t>središta</a:t>
            </a:r>
            <a:r>
              <a:rPr lang="en-US" sz="3600" dirty="0"/>
              <a:t> </a:t>
            </a:r>
            <a:r>
              <a:rPr lang="en-US" sz="3600" dirty="0" err="1"/>
              <a:t>znanja</a:t>
            </a:r>
            <a:r>
              <a:rPr lang="en-US" sz="3600" dirty="0"/>
              <a:t> u </a:t>
            </a:r>
            <a:r>
              <a:rPr lang="en-US" sz="3600" dirty="0" err="1"/>
              <a:t>školskoj</a:t>
            </a:r>
            <a:r>
              <a:rPr lang="en-US" sz="3600" dirty="0"/>
              <a:t> </a:t>
            </a:r>
            <a:r>
              <a:rPr lang="en-US" sz="3600" dirty="0" err="1"/>
              <a:t>zajednici</a:t>
            </a:r>
            <a:r>
              <a:rPr lang="en-US" sz="3600" dirty="0"/>
              <a:t>. </a:t>
            </a:r>
            <a:r>
              <a:rPr lang="en-US" sz="3600" dirty="0" err="1"/>
              <a:t>Školske</a:t>
            </a:r>
            <a:r>
              <a:rPr lang="en-US" sz="3600" dirty="0"/>
              <a:t> </a:t>
            </a:r>
            <a:r>
              <a:rPr lang="en-US" sz="3600" dirty="0" err="1"/>
              <a:t>biblioteke</a:t>
            </a:r>
            <a:r>
              <a:rPr lang="en-US" sz="3600" dirty="0"/>
              <a:t> </a:t>
            </a:r>
            <a:r>
              <a:rPr lang="en-US" sz="3600" dirty="0" err="1"/>
              <a:t>organiziraju</a:t>
            </a:r>
            <a:r>
              <a:rPr lang="en-US" sz="3600" dirty="0"/>
              <a:t> </a:t>
            </a:r>
            <a:r>
              <a:rPr lang="en-US" sz="3600" dirty="0" err="1"/>
              <a:t>različite</a:t>
            </a:r>
            <a:r>
              <a:rPr lang="en-US" sz="3600" dirty="0"/>
              <a:t> </a:t>
            </a:r>
            <a:r>
              <a:rPr lang="en-US" sz="3600" dirty="0" err="1"/>
              <a:t>aktivnosti</a:t>
            </a:r>
            <a:r>
              <a:rPr lang="en-US" sz="3600" dirty="0"/>
              <a:t> </a:t>
            </a:r>
            <a:r>
              <a:rPr lang="en-US" sz="3600" dirty="0" err="1"/>
              <a:t>i</a:t>
            </a:r>
            <a:r>
              <a:rPr lang="en-US" sz="3600" dirty="0"/>
              <a:t> </a:t>
            </a:r>
            <a:r>
              <a:rPr lang="en-US" sz="3600" dirty="0" err="1"/>
              <a:t>programe</a:t>
            </a:r>
            <a:r>
              <a:rPr lang="en-US" sz="3600" dirty="0"/>
              <a:t> </a:t>
            </a:r>
            <a:r>
              <a:rPr lang="en-US" sz="3600" dirty="0" err="1"/>
              <a:t>kojima</a:t>
            </a:r>
            <a:r>
              <a:rPr lang="en-US" sz="3600" dirty="0"/>
              <a:t> </a:t>
            </a:r>
            <a:r>
              <a:rPr lang="en-US" sz="3600" dirty="0" err="1"/>
              <a:t>nastoje</a:t>
            </a:r>
            <a:r>
              <a:rPr lang="en-US" sz="3600" dirty="0"/>
              <a:t> </a:t>
            </a:r>
            <a:r>
              <a:rPr lang="en-US" sz="3600" dirty="0" err="1"/>
              <a:t>privući</a:t>
            </a:r>
            <a:r>
              <a:rPr lang="en-US" sz="3600" dirty="0"/>
              <a:t> </a:t>
            </a:r>
            <a:r>
              <a:rPr lang="en-US" sz="3600" dirty="0" err="1"/>
              <a:t>učenike</a:t>
            </a:r>
            <a:r>
              <a:rPr lang="en-US" sz="3600" dirty="0"/>
              <a:t> </a:t>
            </a:r>
            <a:r>
              <a:rPr lang="en-US" sz="3600" dirty="0" err="1"/>
              <a:t>i</a:t>
            </a:r>
            <a:r>
              <a:rPr lang="en-US" sz="3600" dirty="0"/>
              <a:t> </a:t>
            </a:r>
            <a:r>
              <a:rPr lang="en-US" sz="3600" dirty="0" err="1"/>
              <a:t>nastavnike</a:t>
            </a:r>
            <a:r>
              <a:rPr lang="en-US" sz="3600" dirty="0"/>
              <a:t>, </a:t>
            </a:r>
            <a:r>
              <a:rPr lang="en-US" sz="3600" dirty="0" err="1"/>
              <a:t>te</a:t>
            </a:r>
            <a:r>
              <a:rPr lang="en-US" sz="3600" dirty="0"/>
              <a:t> </a:t>
            </a:r>
            <a:r>
              <a:rPr lang="en-US" sz="3600" dirty="0" err="1"/>
              <a:t>ih</a:t>
            </a:r>
            <a:r>
              <a:rPr lang="en-US" sz="3600" dirty="0"/>
              <a:t> </a:t>
            </a:r>
            <a:r>
              <a:rPr lang="en-US" sz="3600" dirty="0" err="1"/>
              <a:t>uključiti</a:t>
            </a:r>
            <a:r>
              <a:rPr lang="en-US" sz="3600" dirty="0"/>
              <a:t> u rad </a:t>
            </a:r>
            <a:r>
              <a:rPr lang="en-US" sz="3600" dirty="0" err="1"/>
              <a:t>biblioteke</a:t>
            </a:r>
            <a:r>
              <a:rPr lang="en-US" sz="3600" dirty="0"/>
              <a:t>.</a:t>
            </a:r>
          </a:p>
          <a:p>
            <a:endParaRPr lang="en-US" dirty="0"/>
          </a:p>
        </p:txBody>
      </p:sp>
    </p:spTree>
    <p:extLst>
      <p:ext uri="{BB962C8B-B14F-4D97-AF65-F5344CB8AC3E}">
        <p14:creationId xmlns:p14="http://schemas.microsoft.com/office/powerpoint/2010/main" val="3239654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176" y="100360"/>
            <a:ext cx="11957824" cy="6980663"/>
          </a:xfrm>
          <a:prstGeom prst="rect">
            <a:avLst/>
          </a:prstGeom>
          <a:ln>
            <a:noFill/>
          </a:ln>
          <a:effectLst>
            <a:softEdge rad="112500"/>
          </a:effectLst>
        </p:spPr>
      </p:pic>
    </p:spTree>
    <p:extLst>
      <p:ext uri="{BB962C8B-B14F-4D97-AF65-F5344CB8AC3E}">
        <p14:creationId xmlns:p14="http://schemas.microsoft.com/office/powerpoint/2010/main" val="1366262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a:solidFill>
            <a:srgbClr val="FFFF00"/>
          </a:solidFill>
        </p:spPr>
        <p:txBody>
          <a:bodyPr>
            <a:normAutofit fontScale="90000"/>
          </a:bodyPr>
          <a:lstStyle/>
          <a:p>
            <a:r>
              <a:rPr lang="bs-Latn-BA" sz="2700" b="1" dirty="0" smtClean="0"/>
              <a:t/>
            </a:r>
            <a:br>
              <a:rPr lang="bs-Latn-BA" sz="2700" b="1" dirty="0" smtClean="0"/>
            </a:br>
            <a:r>
              <a:rPr lang="en-US" sz="2700" b="1" dirty="0" err="1" smtClean="0"/>
              <a:t>Promocija</a:t>
            </a:r>
            <a:r>
              <a:rPr lang="en-US" sz="2700" b="1" dirty="0" smtClean="0"/>
              <a:t> </a:t>
            </a:r>
            <a:r>
              <a:rPr lang="en-US" sz="2700" b="1" dirty="0" err="1"/>
              <a:t>kroz</a:t>
            </a:r>
            <a:r>
              <a:rPr lang="en-US" sz="2700" b="1" dirty="0"/>
              <a:t> </a:t>
            </a:r>
            <a:r>
              <a:rPr lang="en-US" sz="2700" b="1" dirty="0" err="1"/>
              <a:t>medije</a:t>
            </a:r>
            <a:r>
              <a:rPr lang="en-US" sz="2700" b="1" dirty="0"/>
              <a:t> </a:t>
            </a:r>
            <a:r>
              <a:rPr lang="en-US" sz="2700" b="1" dirty="0" err="1"/>
              <a:t>i</a:t>
            </a:r>
            <a:r>
              <a:rPr lang="en-US" sz="2700" b="1" dirty="0"/>
              <a:t> </a:t>
            </a:r>
            <a:r>
              <a:rPr lang="en-US" sz="2700" b="1" dirty="0" err="1"/>
              <a:t>školsku</a:t>
            </a:r>
            <a:r>
              <a:rPr lang="en-US" sz="2700" b="1" dirty="0"/>
              <a:t> </a:t>
            </a:r>
            <a:r>
              <a:rPr lang="en-US" sz="2700" b="1" dirty="0" err="1"/>
              <a:t>zajednicu</a:t>
            </a:r>
            <a:r>
              <a:rPr lang="en-US" sz="2700" b="1" dirty="0"/>
              <a:t>:</a:t>
            </a:r>
            <a:r>
              <a:rPr lang="en-US" sz="2700" dirty="0"/>
              <a:t> </a:t>
            </a:r>
            <a:r>
              <a:rPr lang="en-US" sz="2700" dirty="0" err="1"/>
              <a:t>Informiranje</a:t>
            </a:r>
            <a:r>
              <a:rPr lang="en-US" sz="2700" dirty="0"/>
              <a:t> o </a:t>
            </a:r>
            <a:r>
              <a:rPr lang="en-US" sz="2700" dirty="0" err="1"/>
              <a:t>aktivnostima</a:t>
            </a:r>
            <a:r>
              <a:rPr lang="en-US" sz="2700" dirty="0"/>
              <a:t> </a:t>
            </a:r>
            <a:r>
              <a:rPr lang="en-US" sz="2700" dirty="0" err="1"/>
              <a:t>biblioteke</a:t>
            </a:r>
            <a:r>
              <a:rPr lang="en-US" sz="2700" dirty="0"/>
              <a:t> </a:t>
            </a:r>
            <a:r>
              <a:rPr lang="en-US" sz="2700" dirty="0" err="1"/>
              <a:t>putem</a:t>
            </a:r>
            <a:r>
              <a:rPr lang="en-US" sz="2700" dirty="0"/>
              <a:t> </a:t>
            </a:r>
            <a:r>
              <a:rPr lang="en-US" sz="2700" dirty="0" err="1"/>
              <a:t>školskih</a:t>
            </a:r>
            <a:r>
              <a:rPr lang="en-US" sz="2700" dirty="0"/>
              <a:t> web </a:t>
            </a:r>
            <a:r>
              <a:rPr lang="en-US" sz="2700" dirty="0" err="1"/>
              <a:t>stranica</a:t>
            </a:r>
            <a:r>
              <a:rPr lang="en-US" sz="2700" dirty="0"/>
              <a:t>, </a:t>
            </a:r>
            <a:r>
              <a:rPr lang="en-US" sz="2700" dirty="0" err="1"/>
              <a:t>plakata</a:t>
            </a:r>
            <a:r>
              <a:rPr lang="en-US" sz="2700" dirty="0"/>
              <a:t> </a:t>
            </a:r>
            <a:r>
              <a:rPr lang="en-US" sz="2700" dirty="0" err="1"/>
              <a:t>i</a:t>
            </a:r>
            <a:r>
              <a:rPr lang="en-US" sz="2700" dirty="0"/>
              <a:t> </a:t>
            </a:r>
            <a:r>
              <a:rPr lang="en-US" sz="2700" dirty="0" err="1"/>
              <a:t>društvenih</a:t>
            </a:r>
            <a:r>
              <a:rPr lang="en-US" sz="2700" dirty="0"/>
              <a:t> </a:t>
            </a:r>
            <a:r>
              <a:rPr lang="en-US" sz="2700" dirty="0" err="1"/>
              <a:t>mreža</a:t>
            </a:r>
            <a:r>
              <a:rPr lang="en-US" sz="2700" dirty="0"/>
              <a:t> </a:t>
            </a:r>
            <a:r>
              <a:rPr lang="en-US" sz="2700" dirty="0" err="1"/>
              <a:t>doprinosi</a:t>
            </a:r>
            <a:r>
              <a:rPr lang="en-US" sz="2700" dirty="0"/>
              <a:t> </a:t>
            </a:r>
            <a:r>
              <a:rPr lang="en-US" sz="2700" dirty="0" err="1"/>
              <a:t>većoj</a:t>
            </a:r>
            <a:r>
              <a:rPr lang="en-US" sz="2700" dirty="0"/>
              <a:t> </a:t>
            </a:r>
            <a:r>
              <a:rPr lang="en-US" sz="2700" dirty="0" err="1"/>
              <a:t>vidljivosti</a:t>
            </a:r>
            <a:r>
              <a:rPr lang="en-US" sz="2700" dirty="0"/>
              <a:t> </a:t>
            </a:r>
            <a:r>
              <a:rPr lang="en-US" sz="2700" dirty="0" err="1"/>
              <a:t>i</a:t>
            </a:r>
            <a:r>
              <a:rPr lang="en-US" sz="2700" dirty="0"/>
              <a:t> </a:t>
            </a:r>
            <a:r>
              <a:rPr lang="en-US" sz="2700" dirty="0" err="1"/>
              <a:t>uključenosti</a:t>
            </a:r>
            <a:r>
              <a:rPr lang="en-US" sz="2700" dirty="0"/>
              <a:t> </a:t>
            </a:r>
            <a:r>
              <a:rPr lang="en-US" sz="2700" dirty="0" err="1"/>
              <a:t>učenika</a:t>
            </a:r>
            <a:r>
              <a:rPr lang="en-US" sz="2700" dirty="0"/>
              <a:t> </a:t>
            </a:r>
            <a:r>
              <a:rPr lang="en-US" sz="2700" dirty="0" err="1"/>
              <a:t>i</a:t>
            </a:r>
            <a:r>
              <a:rPr lang="en-US" sz="2700" dirty="0"/>
              <a:t> </a:t>
            </a:r>
            <a:r>
              <a:rPr lang="en-US" sz="2700" dirty="0" err="1" smtClean="0"/>
              <a:t>roditelja</a:t>
            </a:r>
            <a:r>
              <a:rPr lang="bs-Latn-BA" sz="2700" dirty="0" smtClean="0"/>
              <a:t>. Prilog screenshot web stranice škole. </a:t>
            </a:r>
            <a:r>
              <a:rPr lang="bs-Latn-BA" sz="2700" b="1" dirty="0" smtClean="0"/>
              <a:t>U desnom uglu kutak za školsku biblioteku.</a:t>
            </a:r>
            <a:r>
              <a:rPr lang="en-US" sz="2700" b="1" dirty="0" smtClean="0"/>
              <a:t>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805" y="1690688"/>
            <a:ext cx="11396546" cy="5167311"/>
          </a:xfrm>
        </p:spPr>
      </p:pic>
    </p:spTree>
    <p:extLst>
      <p:ext uri="{BB962C8B-B14F-4D97-AF65-F5344CB8AC3E}">
        <p14:creationId xmlns:p14="http://schemas.microsoft.com/office/powerpoint/2010/main" val="3212673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bs-Latn-BA" dirty="0" smtClean="0"/>
              <a:t>Klikom na „BIBLIOTEKA“ otvara se lista naslova za preuzimanje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570" y="1690688"/>
            <a:ext cx="11876049" cy="5490697"/>
          </a:xfrm>
        </p:spPr>
      </p:pic>
    </p:spTree>
    <p:extLst>
      <p:ext uri="{BB962C8B-B14F-4D97-AF65-F5344CB8AC3E}">
        <p14:creationId xmlns:p14="http://schemas.microsoft.com/office/powerpoint/2010/main" val="2112637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21015" cy="7092176"/>
          </a:xfrm>
          <a:prstGeom prst="rect">
            <a:avLst/>
          </a:prstGeom>
          <a:ln>
            <a:noFill/>
          </a:ln>
          <a:effectLst>
            <a:softEdge rad="112500"/>
          </a:effectLst>
        </p:spPr>
      </p:pic>
    </p:spTree>
    <p:extLst>
      <p:ext uri="{BB962C8B-B14F-4D97-AF65-F5344CB8AC3E}">
        <p14:creationId xmlns:p14="http://schemas.microsoft.com/office/powerpoint/2010/main" val="4010333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2302"/>
            <a:ext cx="12192000" cy="7281746"/>
          </a:xfrm>
          <a:prstGeom prst="rect">
            <a:avLst/>
          </a:prstGeom>
          <a:ln>
            <a:noFill/>
          </a:ln>
          <a:effectLst>
            <a:softEdge rad="112500"/>
          </a:effectLst>
        </p:spPr>
      </p:pic>
    </p:spTree>
    <p:extLst>
      <p:ext uri="{BB962C8B-B14F-4D97-AF65-F5344CB8AC3E}">
        <p14:creationId xmlns:p14="http://schemas.microsoft.com/office/powerpoint/2010/main" val="1852652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b="1" dirty="0" err="1" smtClean="0"/>
              <a:t>Gostujući</a:t>
            </a:r>
            <a:r>
              <a:rPr lang="en-US" sz="6000" b="1" dirty="0" smtClean="0"/>
              <a:t> </a:t>
            </a:r>
            <a:r>
              <a:rPr lang="en-US" sz="6000" b="1" dirty="0" err="1" smtClean="0"/>
              <a:t>autori</a:t>
            </a:r>
            <a:r>
              <a:rPr lang="en-US" sz="6000" b="1" dirty="0" smtClean="0"/>
              <a:t> </a:t>
            </a:r>
            <a:r>
              <a:rPr lang="en-US" sz="6000" b="1" dirty="0" err="1" smtClean="0"/>
              <a:t>i</a:t>
            </a:r>
            <a:r>
              <a:rPr lang="en-US" sz="6000" b="1" dirty="0" smtClean="0"/>
              <a:t> </a:t>
            </a:r>
            <a:r>
              <a:rPr lang="en-US" sz="6000" b="1" dirty="0" err="1" smtClean="0"/>
              <a:t>književnici</a:t>
            </a:r>
            <a:r>
              <a:rPr lang="en-US" sz="6000" b="1" dirty="0" smtClean="0"/>
              <a:t> </a:t>
            </a:r>
            <a:endParaRPr lang="en-US" sz="6000" b="1" dirty="0"/>
          </a:p>
        </p:txBody>
      </p:sp>
      <p:sp>
        <p:nvSpPr>
          <p:cNvPr id="3" name="Content Placeholder 2"/>
          <p:cNvSpPr>
            <a:spLocks noGrp="1"/>
          </p:cNvSpPr>
          <p:nvPr>
            <p:ph idx="1"/>
          </p:nvPr>
        </p:nvSpPr>
        <p:spPr>
          <a:solidFill>
            <a:srgbClr val="00B0F0"/>
          </a:solidFill>
        </p:spPr>
        <p:txBody>
          <a:bodyPr>
            <a:normAutofit/>
          </a:bodyPr>
          <a:lstStyle/>
          <a:p>
            <a:r>
              <a:rPr lang="bs-Latn-BA" sz="4000" b="1" dirty="0" smtClean="0"/>
              <a:t>Biblioteka može pozvati uglednog </a:t>
            </a:r>
            <a:r>
              <a:rPr lang="en-US" sz="4000" dirty="0" err="1" smtClean="0"/>
              <a:t>pisca</a:t>
            </a:r>
            <a:r>
              <a:rPr lang="en-US" sz="4000" dirty="0" smtClean="0"/>
              <a:t> </a:t>
            </a:r>
            <a:r>
              <a:rPr lang="en-US" sz="4000" dirty="0" err="1" smtClean="0"/>
              <a:t>na</a:t>
            </a:r>
            <a:r>
              <a:rPr lang="en-US" sz="4000" dirty="0" smtClean="0"/>
              <a:t> </a:t>
            </a:r>
            <a:r>
              <a:rPr lang="en-US" sz="4000" dirty="0" err="1" smtClean="0"/>
              <a:t>radionice</a:t>
            </a:r>
            <a:r>
              <a:rPr lang="en-US" sz="4000" dirty="0" smtClean="0"/>
              <a:t>, </a:t>
            </a:r>
            <a:r>
              <a:rPr lang="en-US" sz="4000" dirty="0" err="1" smtClean="0"/>
              <a:t>razgovore</a:t>
            </a:r>
            <a:r>
              <a:rPr lang="en-US" sz="4000" dirty="0" smtClean="0"/>
              <a:t> </a:t>
            </a:r>
            <a:r>
              <a:rPr lang="en-US" sz="4000" dirty="0" err="1" smtClean="0"/>
              <a:t>ili</a:t>
            </a:r>
            <a:r>
              <a:rPr lang="en-US" sz="4000" dirty="0" smtClean="0"/>
              <a:t> </a:t>
            </a:r>
            <a:r>
              <a:rPr lang="en-US" sz="4000" dirty="0" err="1" smtClean="0"/>
              <a:t>predstavljanje</a:t>
            </a:r>
            <a:r>
              <a:rPr lang="en-US" sz="4000" dirty="0" smtClean="0"/>
              <a:t> </a:t>
            </a:r>
            <a:r>
              <a:rPr lang="en-US" sz="4000" dirty="0" err="1" smtClean="0"/>
              <a:t>knjiga</a:t>
            </a:r>
            <a:r>
              <a:rPr lang="en-US" sz="4000" dirty="0" smtClean="0"/>
              <a:t>.</a:t>
            </a:r>
            <a:r>
              <a:rPr lang="bs-Latn-BA" sz="4000" dirty="0" smtClean="0"/>
              <a:t>To ne mora biti vrhunski poznat autor, to može biti uposlenik škole koji piše i ima izdatih djela, može biti učenik pisac,može biti univerzitetski profesor koji će prenijeti neka pozitivna saznanja, itd.</a:t>
            </a:r>
            <a:endParaRPr lang="en-US" sz="4000" dirty="0"/>
          </a:p>
        </p:txBody>
      </p:sp>
    </p:spTree>
    <p:extLst>
      <p:ext uri="{BB962C8B-B14F-4D97-AF65-F5344CB8AC3E}">
        <p14:creationId xmlns:p14="http://schemas.microsoft.com/office/powerpoint/2010/main" val="1774252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144967"/>
            <a:ext cx="11630722" cy="1545722"/>
          </a:xfrm>
          <a:solidFill>
            <a:srgbClr val="FFFF00"/>
          </a:solidFill>
        </p:spPr>
        <p:txBody>
          <a:bodyPr>
            <a:noAutofit/>
          </a:bodyPr>
          <a:lstStyle/>
          <a:p>
            <a:r>
              <a:rPr lang="bs-Latn-BA" sz="4500" b="1" dirty="0" smtClean="0"/>
              <a:t>Otvaranje mogućnosti preuzimanja cijelih knjiga u elektronskoj formi s jednog od računara iz školske čitaonice</a:t>
            </a:r>
            <a:endParaRPr lang="en-US" sz="45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059" y="1690689"/>
            <a:ext cx="12009863" cy="5524149"/>
          </a:xfrm>
          <a:prstGeom prst="rect">
            <a:avLst/>
          </a:prstGeom>
          <a:ln>
            <a:noFill/>
          </a:ln>
          <a:effectLst>
            <a:softEdge rad="112500"/>
          </a:effectLst>
        </p:spPr>
      </p:pic>
    </p:spTree>
    <p:extLst>
      <p:ext uri="{BB962C8B-B14F-4D97-AF65-F5344CB8AC3E}">
        <p14:creationId xmlns:p14="http://schemas.microsoft.com/office/powerpoint/2010/main" val="3250927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27" y="198208"/>
            <a:ext cx="11329489" cy="7080930"/>
          </a:xfrm>
          <a:prstGeom prst="rect">
            <a:avLst/>
          </a:prstGeom>
          <a:ln>
            <a:noFill/>
          </a:ln>
          <a:effectLst>
            <a:softEdge rad="112500"/>
          </a:effectLst>
        </p:spPr>
      </p:pic>
    </p:spTree>
    <p:extLst>
      <p:ext uri="{BB962C8B-B14F-4D97-AF65-F5344CB8AC3E}">
        <p14:creationId xmlns:p14="http://schemas.microsoft.com/office/powerpoint/2010/main" val="4161013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352"/>
            <a:ext cx="12076771" cy="7463061"/>
          </a:xfrm>
          <a:prstGeom prst="rect">
            <a:avLst/>
          </a:prstGeom>
          <a:ln>
            <a:noFill/>
          </a:ln>
          <a:effectLst>
            <a:softEdge rad="112500"/>
          </a:effectLst>
        </p:spPr>
      </p:pic>
    </p:spTree>
    <p:extLst>
      <p:ext uri="{BB962C8B-B14F-4D97-AF65-F5344CB8AC3E}">
        <p14:creationId xmlns:p14="http://schemas.microsoft.com/office/powerpoint/2010/main" val="170468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601522"/>
          </a:xfrm>
          <a:prstGeom prst="rect">
            <a:avLst/>
          </a:prstGeom>
          <a:ln>
            <a:noFill/>
          </a:ln>
          <a:effectLst>
            <a:softEdge rad="112500"/>
          </a:effectLst>
        </p:spPr>
      </p:pic>
    </p:spTree>
    <p:extLst>
      <p:ext uri="{BB962C8B-B14F-4D97-AF65-F5344CB8AC3E}">
        <p14:creationId xmlns:p14="http://schemas.microsoft.com/office/powerpoint/2010/main" val="66619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0" y="178421"/>
            <a:ext cx="11552664" cy="1512268"/>
          </a:xfrm>
          <a:solidFill>
            <a:srgbClr val="FFFF00"/>
          </a:solidFill>
        </p:spPr>
        <p:txBody>
          <a:bodyPr>
            <a:normAutofit fontScale="90000"/>
          </a:bodyPr>
          <a:lstStyle/>
          <a:p>
            <a:r>
              <a:rPr lang="bs-Latn-BA" b="1" dirty="0" smtClean="0"/>
              <a:t>Neki od n</a:t>
            </a:r>
            <a:r>
              <a:rPr lang="en-US" b="1" dirty="0" err="1" smtClean="0"/>
              <a:t>ačin</a:t>
            </a:r>
            <a:r>
              <a:rPr lang="bs-Latn-BA" b="1" dirty="0" smtClean="0"/>
              <a:t>a</a:t>
            </a:r>
            <a:r>
              <a:rPr lang="en-US" b="1" dirty="0" smtClean="0"/>
              <a:t> </a:t>
            </a:r>
            <a:r>
              <a:rPr lang="en-US" b="1" dirty="0" err="1" smtClean="0"/>
              <a:t>popularizacije</a:t>
            </a:r>
            <a:r>
              <a:rPr lang="en-US" b="1" dirty="0" smtClean="0"/>
              <a:t> </a:t>
            </a:r>
            <a:r>
              <a:rPr lang="en-US" b="1" dirty="0" err="1" smtClean="0"/>
              <a:t>školske</a:t>
            </a:r>
            <a:r>
              <a:rPr lang="en-US" b="1" dirty="0" smtClean="0"/>
              <a:t> </a:t>
            </a:r>
            <a:r>
              <a:rPr lang="en-US" b="1" dirty="0" err="1" smtClean="0"/>
              <a:t>biblioteke</a:t>
            </a:r>
            <a:r>
              <a:rPr lang="en-US" b="1" dirty="0" smtClean="0"/>
              <a:t> </a:t>
            </a:r>
            <a:r>
              <a:rPr lang="en-US" b="1" dirty="0" err="1" smtClean="0"/>
              <a:t>i</a:t>
            </a:r>
            <a:r>
              <a:rPr lang="en-US" b="1" dirty="0" smtClean="0"/>
              <a:t> </a:t>
            </a:r>
            <a:r>
              <a:rPr lang="en-US" b="1" dirty="0" err="1" smtClean="0"/>
              <a:t>bibliotečke</a:t>
            </a:r>
            <a:r>
              <a:rPr lang="en-US" b="1" dirty="0" smtClean="0"/>
              <a:t> </a:t>
            </a:r>
            <a:r>
              <a:rPr lang="en-US" b="1" dirty="0" err="1" smtClean="0"/>
              <a:t>sekcije</a:t>
            </a:r>
            <a:r>
              <a:rPr lang="en-US" b="1" dirty="0" smtClean="0"/>
              <a:t> </a:t>
            </a:r>
            <a:r>
              <a:rPr lang="en-US" b="1" dirty="0" err="1" smtClean="0"/>
              <a:t>uključuju</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200722" y="1825625"/>
            <a:ext cx="11719932" cy="4787048"/>
          </a:xfrm>
          <a:solidFill>
            <a:srgbClr val="00B0F0"/>
          </a:solidFill>
        </p:spPr>
        <p:txBody>
          <a:bodyPr/>
          <a:lstStyle/>
          <a:p>
            <a:r>
              <a:rPr lang="en-US" sz="4400" b="1" dirty="0" err="1" smtClean="0"/>
              <a:t>Organizacija</a:t>
            </a:r>
            <a:r>
              <a:rPr lang="en-US" sz="4400" b="1" dirty="0" smtClean="0"/>
              <a:t> </a:t>
            </a:r>
            <a:r>
              <a:rPr lang="en-US" sz="4400" b="1" dirty="0" err="1"/>
              <a:t>tematskih</a:t>
            </a:r>
            <a:r>
              <a:rPr lang="en-US" sz="4400" b="1" dirty="0"/>
              <a:t> </a:t>
            </a:r>
            <a:r>
              <a:rPr lang="en-US" sz="4400" b="1" dirty="0" err="1"/>
              <a:t>događaja</a:t>
            </a:r>
            <a:r>
              <a:rPr lang="en-US" sz="4400" b="1" dirty="0"/>
              <a:t> </a:t>
            </a:r>
            <a:r>
              <a:rPr lang="en-US" sz="4400" b="1" dirty="0" err="1"/>
              <a:t>i</a:t>
            </a:r>
            <a:r>
              <a:rPr lang="en-US" sz="4400" b="1" dirty="0"/>
              <a:t> </a:t>
            </a:r>
            <a:r>
              <a:rPr lang="en-US" sz="4400" b="1" dirty="0" err="1"/>
              <a:t>manifestacija</a:t>
            </a:r>
            <a:r>
              <a:rPr lang="en-US" sz="4400" b="1" dirty="0"/>
              <a:t>:</a:t>
            </a:r>
            <a:r>
              <a:rPr lang="en-US" sz="4400" dirty="0"/>
              <a:t> </a:t>
            </a:r>
            <a:r>
              <a:rPr lang="en-US" sz="4400" dirty="0" err="1"/>
              <a:t>Primjer</a:t>
            </a:r>
            <a:r>
              <a:rPr lang="en-US" sz="4400" dirty="0"/>
              <a:t> </a:t>
            </a:r>
            <a:r>
              <a:rPr lang="en-US" sz="4400" dirty="0" err="1"/>
              <a:t>su</a:t>
            </a:r>
            <a:r>
              <a:rPr lang="en-US" sz="4400" dirty="0"/>
              <a:t> </a:t>
            </a:r>
            <a:r>
              <a:rPr lang="en-US" sz="4400" dirty="0" err="1"/>
              <a:t>obilježavanja</a:t>
            </a:r>
            <a:r>
              <a:rPr lang="en-US" sz="4400" dirty="0"/>
              <a:t> </a:t>
            </a:r>
            <a:r>
              <a:rPr lang="en-US" sz="4400" dirty="0" err="1"/>
              <a:t>Mjeseca</a:t>
            </a:r>
            <a:r>
              <a:rPr lang="en-US" sz="4400" dirty="0"/>
              <a:t> </a:t>
            </a:r>
            <a:r>
              <a:rPr lang="en-US" sz="4400" dirty="0" err="1"/>
              <a:t>knjige</a:t>
            </a:r>
            <a:r>
              <a:rPr lang="en-US" sz="4400" dirty="0"/>
              <a:t>, </a:t>
            </a:r>
            <a:r>
              <a:rPr lang="en-US" sz="4400" dirty="0" err="1"/>
              <a:t>Međunarodnog</a:t>
            </a:r>
            <a:r>
              <a:rPr lang="en-US" sz="4400" dirty="0"/>
              <a:t> dana </a:t>
            </a:r>
            <a:r>
              <a:rPr lang="en-US" sz="4400" dirty="0" err="1"/>
              <a:t>maternjeg</a:t>
            </a:r>
            <a:r>
              <a:rPr lang="en-US" sz="4400" dirty="0"/>
              <a:t> </a:t>
            </a:r>
            <a:r>
              <a:rPr lang="en-US" sz="4400" dirty="0" err="1"/>
              <a:t>jezika</a:t>
            </a:r>
            <a:r>
              <a:rPr lang="en-US" sz="4400" dirty="0"/>
              <a:t> </a:t>
            </a:r>
            <a:r>
              <a:rPr lang="en-US" sz="4400" dirty="0" err="1"/>
              <a:t>ili</a:t>
            </a:r>
            <a:r>
              <a:rPr lang="en-US" sz="4400" dirty="0"/>
              <a:t> </a:t>
            </a:r>
            <a:r>
              <a:rPr lang="en-US" sz="4400" dirty="0" err="1"/>
              <a:t>Međunarodnog</a:t>
            </a:r>
            <a:r>
              <a:rPr lang="en-US" sz="4400" dirty="0"/>
              <a:t> dana </a:t>
            </a:r>
            <a:r>
              <a:rPr lang="en-US" sz="4400" dirty="0" err="1"/>
              <a:t>dječije</a:t>
            </a:r>
            <a:r>
              <a:rPr lang="en-US" sz="4400" dirty="0"/>
              <a:t> </a:t>
            </a:r>
            <a:r>
              <a:rPr lang="en-US" sz="4400" dirty="0" err="1"/>
              <a:t>književnosti</a:t>
            </a:r>
            <a:r>
              <a:rPr lang="en-US" sz="4400" dirty="0"/>
              <a:t>, </a:t>
            </a:r>
            <a:r>
              <a:rPr lang="en-US" sz="4400" dirty="0" err="1"/>
              <a:t>kada</a:t>
            </a:r>
            <a:r>
              <a:rPr lang="en-US" sz="4400" dirty="0"/>
              <a:t> se </a:t>
            </a:r>
            <a:r>
              <a:rPr lang="en-US" sz="4400" dirty="0" err="1"/>
              <a:t>organiziraju</a:t>
            </a:r>
            <a:r>
              <a:rPr lang="en-US" sz="4400" dirty="0"/>
              <a:t> </a:t>
            </a:r>
            <a:r>
              <a:rPr lang="en-US" sz="4400" dirty="0" err="1"/>
              <a:t>promocije</a:t>
            </a:r>
            <a:r>
              <a:rPr lang="en-US" sz="4400" dirty="0"/>
              <a:t> </a:t>
            </a:r>
            <a:r>
              <a:rPr lang="en-US" sz="4400" dirty="0" err="1"/>
              <a:t>knjiga</a:t>
            </a:r>
            <a:r>
              <a:rPr lang="en-US" sz="4400" dirty="0"/>
              <a:t>, </a:t>
            </a:r>
            <a:r>
              <a:rPr lang="en-US" sz="4400" dirty="0" err="1"/>
              <a:t>kvizovi</a:t>
            </a:r>
            <a:r>
              <a:rPr lang="en-US" sz="4400" dirty="0"/>
              <a:t> </a:t>
            </a:r>
            <a:r>
              <a:rPr lang="en-US" sz="4400" dirty="0" err="1"/>
              <a:t>za</a:t>
            </a:r>
            <a:r>
              <a:rPr lang="en-US" sz="4400" dirty="0"/>
              <a:t> </a:t>
            </a:r>
            <a:r>
              <a:rPr lang="en-US" sz="4400" dirty="0" err="1"/>
              <a:t>poticanje</a:t>
            </a:r>
            <a:r>
              <a:rPr lang="en-US" sz="4400" dirty="0"/>
              <a:t> </a:t>
            </a:r>
            <a:r>
              <a:rPr lang="en-US" sz="4400" dirty="0" err="1"/>
              <a:t>čitanja</a:t>
            </a:r>
            <a:r>
              <a:rPr lang="en-US" sz="4400" dirty="0"/>
              <a:t>, </a:t>
            </a:r>
            <a:r>
              <a:rPr lang="en-US" sz="4400" dirty="0" err="1"/>
              <a:t>lutkarske</a:t>
            </a:r>
            <a:r>
              <a:rPr lang="en-US" sz="4400" dirty="0"/>
              <a:t> </a:t>
            </a:r>
            <a:r>
              <a:rPr lang="en-US" sz="4400" dirty="0" err="1" smtClean="0"/>
              <a:t>predstave</a:t>
            </a:r>
            <a:r>
              <a:rPr lang="bs-Latn-BA" sz="4400" dirty="0" smtClean="0"/>
              <a:t>,</a:t>
            </a:r>
            <a:r>
              <a:rPr lang="en-US" sz="4400" dirty="0" smtClean="0"/>
              <a:t> </a:t>
            </a:r>
            <a:r>
              <a:rPr lang="en-US" sz="4400" dirty="0" err="1"/>
              <a:t>izložbe</a:t>
            </a:r>
            <a:r>
              <a:rPr lang="en-US" sz="4400" dirty="0"/>
              <a:t>  </a:t>
            </a:r>
            <a:r>
              <a:rPr lang="bs-Latn-BA" sz="4400" dirty="0" smtClean="0"/>
              <a:t>i slično.</a:t>
            </a:r>
            <a:r>
              <a:rPr lang="en-US" sz="4400" dirty="0" smtClean="0"/>
              <a:t>     </a:t>
            </a:r>
            <a:endParaRPr lang="en-US" sz="4400" dirty="0"/>
          </a:p>
          <a:p>
            <a:endParaRPr lang="en-US" dirty="0"/>
          </a:p>
        </p:txBody>
      </p:sp>
    </p:spTree>
    <p:extLst>
      <p:ext uri="{BB962C8B-B14F-4D97-AF65-F5344CB8AC3E}">
        <p14:creationId xmlns:p14="http://schemas.microsoft.com/office/powerpoint/2010/main" val="4219433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5" y="1"/>
            <a:ext cx="11864897" cy="1690688"/>
          </a:xfrm>
          <a:solidFill>
            <a:srgbClr val="FFFF00"/>
          </a:solidFill>
        </p:spPr>
        <p:txBody>
          <a:bodyPr>
            <a:normAutofit/>
          </a:bodyPr>
          <a:lstStyle/>
          <a:p>
            <a:r>
              <a:rPr lang="en-US" sz="6000" b="1" i="1" dirty="0" err="1" smtClean="0"/>
              <a:t>Filmski</a:t>
            </a:r>
            <a:r>
              <a:rPr lang="en-US" sz="6000" b="1" i="1" dirty="0" smtClean="0"/>
              <a:t> </a:t>
            </a:r>
            <a:r>
              <a:rPr lang="en-US" sz="6000" b="1" i="1" dirty="0" err="1" smtClean="0"/>
              <a:t>dan</a:t>
            </a:r>
            <a:r>
              <a:rPr lang="bs-Latn-BA" sz="6000" b="1" i="1" dirty="0" smtClean="0"/>
              <a:t> (srednja škola)</a:t>
            </a:r>
            <a:endParaRPr lang="en-US" sz="6000" b="1" dirty="0"/>
          </a:p>
        </p:txBody>
      </p:sp>
      <p:sp>
        <p:nvSpPr>
          <p:cNvPr id="3" name="Content Placeholder 2"/>
          <p:cNvSpPr>
            <a:spLocks noGrp="1"/>
          </p:cNvSpPr>
          <p:nvPr>
            <p:ph idx="1"/>
          </p:nvPr>
        </p:nvSpPr>
        <p:spPr>
          <a:xfrm>
            <a:off x="680224" y="1690688"/>
            <a:ext cx="10673576" cy="5167311"/>
          </a:xfrm>
          <a:solidFill>
            <a:srgbClr val="00B0F0"/>
          </a:solidFill>
        </p:spPr>
        <p:txBody>
          <a:bodyPr>
            <a:normAutofit fontScale="85000" lnSpcReduction="20000"/>
          </a:bodyPr>
          <a:lstStyle/>
          <a:p>
            <a:r>
              <a:rPr lang="bs-Latn-BA" sz="3200" i="1" dirty="0" smtClean="0"/>
              <a:t>Bibliotekar može organizirati gledanje e</a:t>
            </a:r>
            <a:r>
              <a:rPr lang="en-US" sz="3200" dirty="0" err="1" smtClean="0"/>
              <a:t>kranizacij</a:t>
            </a:r>
            <a:r>
              <a:rPr lang="bs-Latn-BA" sz="3200" dirty="0" smtClean="0"/>
              <a:t>e neke </a:t>
            </a:r>
            <a:r>
              <a:rPr lang="en-US" sz="3200" dirty="0" smtClean="0"/>
              <a:t> </a:t>
            </a:r>
            <a:r>
              <a:rPr lang="en-US" sz="3200" dirty="0" err="1" smtClean="0"/>
              <a:t>lektire</a:t>
            </a:r>
            <a:r>
              <a:rPr lang="en-US" sz="3200" dirty="0" smtClean="0"/>
              <a:t>, </a:t>
            </a:r>
            <a:r>
              <a:rPr lang="en-US" sz="3200" dirty="0" err="1" smtClean="0"/>
              <a:t>uz</a:t>
            </a:r>
            <a:r>
              <a:rPr lang="en-US" sz="3200" dirty="0" smtClean="0"/>
              <a:t> </a:t>
            </a:r>
            <a:r>
              <a:rPr lang="en-US" sz="3200" dirty="0" err="1" smtClean="0"/>
              <a:t>diskusiju</a:t>
            </a:r>
            <a:r>
              <a:rPr lang="en-US" sz="3200" dirty="0" smtClean="0"/>
              <a:t> </a:t>
            </a:r>
            <a:r>
              <a:rPr lang="en-US" sz="3200" dirty="0" err="1" smtClean="0"/>
              <a:t>poslije</a:t>
            </a:r>
            <a:r>
              <a:rPr lang="bs-Latn-BA" sz="3200" dirty="0" smtClean="0"/>
              <a:t>. Evo samo nekih naslova vezanih za srednju školu a koji su ekranizirani:</a:t>
            </a:r>
          </a:p>
          <a:p>
            <a:endParaRPr lang="bs-Latn-BA" sz="3200" dirty="0"/>
          </a:p>
          <a:p>
            <a:r>
              <a:rPr lang="en-US" sz="3200" dirty="0"/>
              <a:t>Ana </a:t>
            </a:r>
            <a:r>
              <a:rPr lang="en-US" sz="3200" dirty="0" err="1"/>
              <a:t>Karenjina</a:t>
            </a:r>
            <a:r>
              <a:rPr lang="en-US" sz="3200" dirty="0"/>
              <a:t> – </a:t>
            </a:r>
            <a:r>
              <a:rPr lang="en-US" sz="3200" dirty="0" err="1"/>
              <a:t>Lav</a:t>
            </a:r>
            <a:r>
              <a:rPr lang="en-US" sz="3200" dirty="0"/>
              <a:t> </a:t>
            </a:r>
            <a:r>
              <a:rPr lang="en-US" sz="3200" dirty="0" err="1"/>
              <a:t>Tolstoj</a:t>
            </a:r>
            <a:endParaRPr lang="en-US" sz="3200" dirty="0"/>
          </a:p>
          <a:p>
            <a:r>
              <a:rPr lang="en-US" sz="3200" dirty="0"/>
              <a:t>Romeo </a:t>
            </a:r>
            <a:r>
              <a:rPr lang="en-US" sz="3200" dirty="0" err="1"/>
              <a:t>i</a:t>
            </a:r>
            <a:r>
              <a:rPr lang="en-US" sz="3200" dirty="0"/>
              <a:t> </a:t>
            </a:r>
            <a:r>
              <a:rPr lang="en-US" sz="3200" dirty="0" err="1"/>
              <a:t>Julija</a:t>
            </a:r>
            <a:r>
              <a:rPr lang="en-US" sz="3200" dirty="0"/>
              <a:t> – William Shakespeare</a:t>
            </a:r>
          </a:p>
          <a:p>
            <a:r>
              <a:rPr lang="en-US" sz="3200" dirty="0"/>
              <a:t>Hamlet – William Shakespeare</a:t>
            </a:r>
          </a:p>
          <a:p>
            <a:r>
              <a:rPr lang="en-US" sz="3200" dirty="0"/>
              <a:t>Na </a:t>
            </a:r>
            <a:r>
              <a:rPr lang="en-US" sz="3200" dirty="0" err="1"/>
              <a:t>Drini</a:t>
            </a:r>
            <a:r>
              <a:rPr lang="en-US" sz="3200" dirty="0"/>
              <a:t> </a:t>
            </a:r>
            <a:r>
              <a:rPr lang="en-US" sz="3200" dirty="0" err="1"/>
              <a:t>ćuprija</a:t>
            </a:r>
            <a:r>
              <a:rPr lang="en-US" sz="3200" dirty="0"/>
              <a:t> – Ivo </a:t>
            </a:r>
            <a:r>
              <a:rPr lang="en-US" sz="3200" dirty="0" err="1"/>
              <a:t>Andrić</a:t>
            </a:r>
            <a:endParaRPr lang="en-US" sz="3200" dirty="0"/>
          </a:p>
          <a:p>
            <a:r>
              <a:rPr lang="en-US" sz="3200" dirty="0" err="1"/>
              <a:t>Derviš</a:t>
            </a:r>
            <a:r>
              <a:rPr lang="en-US" sz="3200" dirty="0"/>
              <a:t> </a:t>
            </a:r>
            <a:r>
              <a:rPr lang="en-US" sz="3200" dirty="0" err="1"/>
              <a:t>i</a:t>
            </a:r>
            <a:r>
              <a:rPr lang="en-US" sz="3200" dirty="0"/>
              <a:t> </a:t>
            </a:r>
            <a:r>
              <a:rPr lang="en-US" sz="3200" dirty="0" err="1"/>
              <a:t>smrt</a:t>
            </a:r>
            <a:r>
              <a:rPr lang="en-US" sz="3200" dirty="0"/>
              <a:t> – </a:t>
            </a:r>
            <a:r>
              <a:rPr lang="en-US" sz="3200" dirty="0" err="1"/>
              <a:t>Meša</a:t>
            </a:r>
            <a:r>
              <a:rPr lang="en-US" sz="3200" dirty="0"/>
              <a:t> </a:t>
            </a:r>
            <a:r>
              <a:rPr lang="en-US" sz="3200" dirty="0" err="1"/>
              <a:t>Selimović</a:t>
            </a:r>
            <a:endParaRPr lang="en-US" sz="3200" dirty="0"/>
          </a:p>
          <a:p>
            <a:r>
              <a:rPr lang="en-US" sz="3200" dirty="0" err="1"/>
              <a:t>Zločin</a:t>
            </a:r>
            <a:r>
              <a:rPr lang="en-US" sz="3200" dirty="0"/>
              <a:t> </a:t>
            </a:r>
            <a:r>
              <a:rPr lang="en-US" sz="3200" dirty="0" err="1"/>
              <a:t>i</a:t>
            </a:r>
            <a:r>
              <a:rPr lang="en-US" sz="3200" dirty="0"/>
              <a:t> </a:t>
            </a:r>
            <a:r>
              <a:rPr lang="en-US" sz="3200" dirty="0" err="1"/>
              <a:t>kazna</a:t>
            </a:r>
            <a:r>
              <a:rPr lang="en-US" sz="3200" dirty="0"/>
              <a:t> – </a:t>
            </a:r>
            <a:r>
              <a:rPr lang="en-US" sz="3200" dirty="0" err="1"/>
              <a:t>Fjodor</a:t>
            </a:r>
            <a:r>
              <a:rPr lang="en-US" sz="3200" dirty="0"/>
              <a:t> </a:t>
            </a:r>
            <a:r>
              <a:rPr lang="en-US" sz="3200" dirty="0" err="1"/>
              <a:t>Dostojevski</a:t>
            </a:r>
            <a:endParaRPr lang="en-US" sz="3200" dirty="0"/>
          </a:p>
          <a:p>
            <a:r>
              <a:rPr lang="en-US" sz="3200" dirty="0" err="1"/>
              <a:t>Patnje</a:t>
            </a:r>
            <a:r>
              <a:rPr lang="en-US" sz="3200" dirty="0"/>
              <a:t> </a:t>
            </a:r>
            <a:r>
              <a:rPr lang="en-US" sz="3200" dirty="0" err="1"/>
              <a:t>mladog</a:t>
            </a:r>
            <a:r>
              <a:rPr lang="en-US" sz="3200" dirty="0"/>
              <a:t> </a:t>
            </a:r>
            <a:r>
              <a:rPr lang="en-US" sz="3200" dirty="0" err="1"/>
              <a:t>Werthera</a:t>
            </a:r>
            <a:r>
              <a:rPr lang="en-US" sz="3200" dirty="0"/>
              <a:t> – Johann Wolfgang von Goethe</a:t>
            </a:r>
          </a:p>
          <a:p>
            <a:r>
              <a:rPr lang="en-US" sz="3200" dirty="0"/>
              <a:t>Don </a:t>
            </a:r>
            <a:r>
              <a:rPr lang="en-US" sz="3200" dirty="0" err="1"/>
              <a:t>Quijote</a:t>
            </a:r>
            <a:r>
              <a:rPr lang="en-US" sz="3200" dirty="0"/>
              <a:t> – Miguel de Cervantes</a:t>
            </a:r>
          </a:p>
          <a:p>
            <a:r>
              <a:rPr lang="en-US" sz="3200" dirty="0" err="1"/>
              <a:t>Božanstvena</a:t>
            </a:r>
            <a:r>
              <a:rPr lang="en-US" sz="3200" dirty="0"/>
              <a:t> </a:t>
            </a:r>
            <a:r>
              <a:rPr lang="en-US" sz="3200" dirty="0" err="1"/>
              <a:t>komedija</a:t>
            </a:r>
            <a:r>
              <a:rPr lang="en-US" sz="3200" dirty="0"/>
              <a:t> (</a:t>
            </a:r>
            <a:r>
              <a:rPr lang="en-US" sz="3200" dirty="0" err="1"/>
              <a:t>Pakao</a:t>
            </a:r>
            <a:r>
              <a:rPr lang="en-US" sz="3200" dirty="0"/>
              <a:t>) – Dante Alighieri</a:t>
            </a:r>
          </a:p>
          <a:p>
            <a:endParaRPr lang="en-US" dirty="0"/>
          </a:p>
        </p:txBody>
      </p:sp>
    </p:spTree>
    <p:extLst>
      <p:ext uri="{BB962C8B-B14F-4D97-AF65-F5344CB8AC3E}">
        <p14:creationId xmlns:p14="http://schemas.microsoft.com/office/powerpoint/2010/main" val="2104010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990" y="298217"/>
            <a:ext cx="10515600" cy="1325563"/>
          </a:xfrm>
          <a:solidFill>
            <a:srgbClr val="FFFF00"/>
          </a:solidFill>
        </p:spPr>
        <p:txBody>
          <a:bodyPr>
            <a:normAutofit/>
          </a:bodyPr>
          <a:lstStyle/>
          <a:p>
            <a:r>
              <a:rPr lang="en-US" sz="6000" b="1" i="1" dirty="0" err="1"/>
              <a:t>Filmski</a:t>
            </a:r>
            <a:r>
              <a:rPr lang="en-US" sz="6000" b="1" i="1" dirty="0"/>
              <a:t> </a:t>
            </a:r>
            <a:r>
              <a:rPr lang="en-US" sz="6000" b="1" i="1" dirty="0" err="1" smtClean="0"/>
              <a:t>dan</a:t>
            </a:r>
            <a:r>
              <a:rPr lang="bs-Latn-BA" sz="6000" b="1" i="1" dirty="0" smtClean="0"/>
              <a:t> (osnovna škola)</a:t>
            </a:r>
            <a:endParaRPr lang="en-US" sz="6000" dirty="0"/>
          </a:p>
        </p:txBody>
      </p:sp>
      <p:sp>
        <p:nvSpPr>
          <p:cNvPr id="3" name="Content Placeholder 2"/>
          <p:cNvSpPr>
            <a:spLocks noGrp="1"/>
          </p:cNvSpPr>
          <p:nvPr>
            <p:ph idx="1"/>
          </p:nvPr>
        </p:nvSpPr>
        <p:spPr>
          <a:solidFill>
            <a:srgbClr val="00B0F0"/>
          </a:solidFill>
        </p:spPr>
        <p:txBody>
          <a:bodyPr>
            <a:normAutofit fontScale="85000" lnSpcReduction="20000"/>
          </a:bodyPr>
          <a:lstStyle/>
          <a:p>
            <a:r>
              <a:rPr lang="bs-Latn-BA" dirty="0"/>
              <a:t>Evo </a:t>
            </a:r>
            <a:r>
              <a:rPr lang="bs-Latn-BA" dirty="0" smtClean="0"/>
              <a:t>nekih </a:t>
            </a:r>
            <a:r>
              <a:rPr lang="bs-Latn-BA" dirty="0"/>
              <a:t>naslova vezanih za </a:t>
            </a:r>
            <a:r>
              <a:rPr lang="bs-Latn-BA" dirty="0" smtClean="0"/>
              <a:t>osnovnu  školu, a </a:t>
            </a:r>
            <a:r>
              <a:rPr lang="bs-Latn-BA" dirty="0"/>
              <a:t>koji su ekranizirani</a:t>
            </a:r>
            <a:r>
              <a:rPr lang="bs-Latn-BA" dirty="0" smtClean="0"/>
              <a:t>:</a:t>
            </a:r>
          </a:p>
          <a:p>
            <a:r>
              <a:rPr lang="en-US" dirty="0" err="1"/>
              <a:t>Bijeli</a:t>
            </a:r>
            <a:r>
              <a:rPr lang="en-US" dirty="0"/>
              <a:t> </a:t>
            </a:r>
            <a:r>
              <a:rPr lang="en-US" dirty="0" err="1"/>
              <a:t>očnjak</a:t>
            </a:r>
            <a:r>
              <a:rPr lang="en-US" dirty="0"/>
              <a:t> – Jack London</a:t>
            </a:r>
          </a:p>
          <a:p>
            <a:r>
              <a:rPr lang="en-US" dirty="0" err="1"/>
              <a:t>Vlak</a:t>
            </a:r>
            <a:r>
              <a:rPr lang="en-US" dirty="0"/>
              <a:t> u </a:t>
            </a:r>
            <a:r>
              <a:rPr lang="en-US" dirty="0" err="1"/>
              <a:t>snijegu</a:t>
            </a:r>
            <a:r>
              <a:rPr lang="en-US" dirty="0"/>
              <a:t> – </a:t>
            </a:r>
            <a:r>
              <a:rPr lang="en-US" dirty="0" err="1"/>
              <a:t>Mato</a:t>
            </a:r>
            <a:r>
              <a:rPr lang="en-US" dirty="0"/>
              <a:t> </a:t>
            </a:r>
            <a:r>
              <a:rPr lang="en-US" dirty="0" err="1"/>
              <a:t>Lovrak</a:t>
            </a:r>
            <a:endParaRPr lang="en-US" dirty="0"/>
          </a:p>
          <a:p>
            <a:r>
              <a:rPr lang="en-US" dirty="0" err="1"/>
              <a:t>Kraljević</a:t>
            </a:r>
            <a:r>
              <a:rPr lang="en-US" dirty="0"/>
              <a:t> </a:t>
            </a:r>
            <a:r>
              <a:rPr lang="en-US" dirty="0" err="1"/>
              <a:t>i</a:t>
            </a:r>
            <a:r>
              <a:rPr lang="en-US" dirty="0"/>
              <a:t> </a:t>
            </a:r>
            <a:r>
              <a:rPr lang="en-US" dirty="0" err="1"/>
              <a:t>prosjak</a:t>
            </a:r>
            <a:r>
              <a:rPr lang="en-US" dirty="0"/>
              <a:t> – Mark Twain</a:t>
            </a:r>
          </a:p>
          <a:p>
            <a:r>
              <a:rPr lang="en-US" dirty="0"/>
              <a:t>Mali </a:t>
            </a:r>
            <a:r>
              <a:rPr lang="en-US" dirty="0" err="1"/>
              <a:t>princ</a:t>
            </a:r>
            <a:r>
              <a:rPr lang="en-US" dirty="0"/>
              <a:t> – Antoine de Saint-</a:t>
            </a:r>
            <a:r>
              <a:rPr lang="en-US" dirty="0" err="1"/>
              <a:t>Exupéry</a:t>
            </a:r>
            <a:endParaRPr lang="en-US" dirty="0"/>
          </a:p>
          <a:p>
            <a:r>
              <a:rPr lang="en-US" dirty="0"/>
              <a:t>Robinson Crusoe – Daniel Defoe</a:t>
            </a:r>
          </a:p>
          <a:p>
            <a:r>
              <a:rPr lang="en-US" dirty="0" err="1"/>
              <a:t>Pinokio</a:t>
            </a:r>
            <a:r>
              <a:rPr lang="en-US" dirty="0"/>
              <a:t> – Carlo </a:t>
            </a:r>
            <a:r>
              <a:rPr lang="en-US" dirty="0" err="1"/>
              <a:t>Collodi</a:t>
            </a:r>
            <a:endParaRPr lang="en-US" dirty="0"/>
          </a:p>
          <a:p>
            <a:r>
              <a:rPr lang="en-US" dirty="0"/>
              <a:t>Alisa u </a:t>
            </a:r>
            <a:r>
              <a:rPr lang="en-US" dirty="0" err="1"/>
              <a:t>zemlji</a:t>
            </a:r>
            <a:r>
              <a:rPr lang="en-US" dirty="0"/>
              <a:t> </a:t>
            </a:r>
            <a:r>
              <a:rPr lang="en-US" dirty="0" err="1"/>
              <a:t>čuda</a:t>
            </a:r>
            <a:r>
              <a:rPr lang="en-US" dirty="0"/>
              <a:t> – Lewis Carroll</a:t>
            </a:r>
          </a:p>
          <a:p>
            <a:r>
              <a:rPr lang="en-US" dirty="0" err="1"/>
              <a:t>Čudnovate</a:t>
            </a:r>
            <a:r>
              <a:rPr lang="en-US" dirty="0"/>
              <a:t> </a:t>
            </a:r>
            <a:r>
              <a:rPr lang="en-US" dirty="0" err="1"/>
              <a:t>zgode</a:t>
            </a:r>
            <a:r>
              <a:rPr lang="en-US" dirty="0"/>
              <a:t> </a:t>
            </a:r>
            <a:r>
              <a:rPr lang="en-US" dirty="0" err="1"/>
              <a:t>šegrta</a:t>
            </a:r>
            <a:r>
              <a:rPr lang="en-US" dirty="0"/>
              <a:t> </a:t>
            </a:r>
            <a:r>
              <a:rPr lang="en-US" dirty="0" err="1"/>
              <a:t>Hlapića</a:t>
            </a:r>
            <a:r>
              <a:rPr lang="en-US" dirty="0"/>
              <a:t> – Ivana </a:t>
            </a:r>
            <a:r>
              <a:rPr lang="en-US" dirty="0" err="1"/>
              <a:t>Brlić-Mažuranić</a:t>
            </a:r>
            <a:endParaRPr lang="en-US" dirty="0"/>
          </a:p>
          <a:p>
            <a:r>
              <a:rPr lang="en-US" dirty="0"/>
              <a:t>Heidi – Johanna Spyri</a:t>
            </a:r>
          </a:p>
          <a:p>
            <a:r>
              <a:rPr lang="en-US" dirty="0" err="1"/>
              <a:t>Dnevnik</a:t>
            </a:r>
            <a:r>
              <a:rPr lang="en-US" dirty="0"/>
              <a:t> </a:t>
            </a:r>
            <a:r>
              <a:rPr lang="en-US" dirty="0" err="1"/>
              <a:t>Ane</a:t>
            </a:r>
            <a:r>
              <a:rPr lang="en-US" dirty="0"/>
              <a:t> Frank – Ana Frank</a:t>
            </a:r>
          </a:p>
          <a:p>
            <a:endParaRPr lang="en-US" dirty="0"/>
          </a:p>
        </p:txBody>
      </p:sp>
    </p:spTree>
    <p:extLst>
      <p:ext uri="{BB962C8B-B14F-4D97-AF65-F5344CB8AC3E}">
        <p14:creationId xmlns:p14="http://schemas.microsoft.com/office/powerpoint/2010/main" val="3420573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6" y="100361"/>
            <a:ext cx="11797990" cy="3122263"/>
          </a:xfrm>
          <a:solidFill>
            <a:srgbClr val="FFFF00"/>
          </a:solidFill>
        </p:spPr>
        <p:txBody>
          <a:bodyPr>
            <a:noAutofit/>
          </a:bodyPr>
          <a:lstStyle/>
          <a:p>
            <a:r>
              <a:rPr lang="bs-Latn-BA" sz="3600" b="1" dirty="0" smtClean="0"/>
              <a:t>Nekoliko naznaka u vezi s popularizacijom bibliotečke sekcije</a:t>
            </a:r>
            <a:br>
              <a:rPr lang="bs-Latn-BA" sz="3600" b="1" dirty="0" smtClean="0"/>
            </a:br>
            <a:r>
              <a:rPr lang="bs-Latn-BA" sz="3600" b="1" dirty="0" smtClean="0"/>
              <a:t> </a:t>
            </a:r>
            <a:r>
              <a:rPr lang="en-US" sz="3600" dirty="0" err="1" smtClean="0"/>
              <a:t>Popularizacija</a:t>
            </a:r>
            <a:r>
              <a:rPr lang="en-US" sz="3600" dirty="0" smtClean="0"/>
              <a:t> </a:t>
            </a:r>
            <a:r>
              <a:rPr lang="en-US" sz="3600" dirty="0" err="1" smtClean="0"/>
              <a:t>bibliotečke</a:t>
            </a:r>
            <a:r>
              <a:rPr lang="en-US" sz="3600" dirty="0" smtClean="0"/>
              <a:t> </a:t>
            </a:r>
            <a:r>
              <a:rPr lang="en-US" sz="3600" dirty="0" err="1" smtClean="0"/>
              <a:t>sekcije</a:t>
            </a:r>
            <a:r>
              <a:rPr lang="en-US" sz="3600" dirty="0" smtClean="0"/>
              <a:t> u </a:t>
            </a:r>
            <a:r>
              <a:rPr lang="en-US" sz="3600" dirty="0" err="1" smtClean="0"/>
              <a:t>školi</a:t>
            </a:r>
            <a:r>
              <a:rPr lang="en-US" sz="3600" dirty="0" smtClean="0"/>
              <a:t> </a:t>
            </a:r>
            <a:r>
              <a:rPr lang="en-US" sz="3600" dirty="0" err="1" smtClean="0"/>
              <a:t>može</a:t>
            </a:r>
            <a:r>
              <a:rPr lang="en-US" sz="3600" dirty="0" smtClean="0"/>
              <a:t> </a:t>
            </a:r>
            <a:r>
              <a:rPr lang="en-US" sz="3600" dirty="0" err="1" smtClean="0"/>
              <a:t>biti</a:t>
            </a:r>
            <a:r>
              <a:rPr lang="en-US" sz="3600" dirty="0" smtClean="0"/>
              <a:t> </a:t>
            </a:r>
            <a:r>
              <a:rPr lang="en-US" sz="3600" dirty="0" err="1" smtClean="0"/>
              <a:t>pravi</a:t>
            </a:r>
            <a:r>
              <a:rPr lang="en-US" sz="3600" dirty="0" smtClean="0"/>
              <a:t> magnet </a:t>
            </a:r>
            <a:r>
              <a:rPr lang="en-US" sz="3600" dirty="0" err="1" smtClean="0"/>
              <a:t>za</a:t>
            </a:r>
            <a:r>
              <a:rPr lang="en-US" sz="3600" dirty="0" smtClean="0"/>
              <a:t> </a:t>
            </a:r>
            <a:r>
              <a:rPr lang="en-US" sz="3600" dirty="0" err="1" smtClean="0"/>
              <a:t>učenike</a:t>
            </a:r>
            <a:r>
              <a:rPr lang="en-US" sz="3600" dirty="0" smtClean="0"/>
              <a:t> </a:t>
            </a:r>
            <a:r>
              <a:rPr lang="en-US" sz="3600" dirty="0" err="1" smtClean="0"/>
              <a:t>ako</a:t>
            </a:r>
            <a:r>
              <a:rPr lang="en-US" sz="3600" dirty="0" smtClean="0"/>
              <a:t> </a:t>
            </a:r>
            <a:r>
              <a:rPr lang="en-US" sz="3600" dirty="0" err="1" smtClean="0"/>
              <a:t>joj</a:t>
            </a:r>
            <a:r>
              <a:rPr lang="en-US" sz="3600" dirty="0" smtClean="0"/>
              <a:t> se </a:t>
            </a:r>
            <a:r>
              <a:rPr lang="en-US" sz="3600" dirty="0" err="1" smtClean="0"/>
              <a:t>pristupi</a:t>
            </a:r>
            <a:r>
              <a:rPr lang="en-US" sz="3600" dirty="0" smtClean="0"/>
              <a:t> s </a:t>
            </a:r>
            <a:r>
              <a:rPr lang="en-US" sz="3600" dirty="0" err="1" smtClean="0"/>
              <a:t>dozom</a:t>
            </a:r>
            <a:r>
              <a:rPr lang="en-US" sz="3600" dirty="0" smtClean="0"/>
              <a:t> </a:t>
            </a:r>
            <a:r>
              <a:rPr lang="en-US" sz="3600" dirty="0" err="1" smtClean="0"/>
              <a:t>entuzijazma</a:t>
            </a:r>
            <a:r>
              <a:rPr lang="en-US" sz="3600" dirty="0" smtClean="0"/>
              <a:t> </a:t>
            </a:r>
            <a:r>
              <a:rPr lang="en-US" sz="3600" dirty="0" err="1" smtClean="0"/>
              <a:t>i</a:t>
            </a:r>
            <a:r>
              <a:rPr lang="en-US" sz="3600" dirty="0" smtClean="0"/>
              <a:t> </a:t>
            </a:r>
            <a:r>
              <a:rPr lang="en-US" sz="3600" dirty="0" err="1" smtClean="0"/>
              <a:t>kreativnosti</a:t>
            </a:r>
            <a:r>
              <a:rPr lang="en-US" sz="3600" dirty="0" smtClean="0"/>
              <a:t>! </a:t>
            </a:r>
            <a:r>
              <a:rPr lang="bs-Latn-BA" sz="3600" dirty="0" smtClean="0"/>
              <a:t/>
            </a:r>
            <a:br>
              <a:rPr lang="bs-Latn-BA" sz="3600" dirty="0" smtClean="0"/>
            </a:br>
            <a:r>
              <a:rPr lang="bs-Latn-BA" sz="3600" dirty="0" smtClean="0"/>
              <a:t>Donosimo </a:t>
            </a:r>
            <a:r>
              <a:rPr lang="en-US" sz="3600" dirty="0" smtClean="0"/>
              <a:t> </a:t>
            </a:r>
            <a:r>
              <a:rPr lang="en-US" sz="3600" dirty="0" err="1" smtClean="0"/>
              <a:t>nekoliko</a:t>
            </a:r>
            <a:r>
              <a:rPr lang="en-US" sz="3600" dirty="0" smtClean="0"/>
              <a:t> </a:t>
            </a:r>
            <a:r>
              <a:rPr lang="en-US" sz="3600" dirty="0" err="1" smtClean="0"/>
              <a:t>isprobanih</a:t>
            </a:r>
            <a:r>
              <a:rPr lang="en-US" sz="3600" dirty="0" smtClean="0"/>
              <a:t> </a:t>
            </a:r>
            <a:r>
              <a:rPr lang="en-US" sz="3600" dirty="0" err="1" smtClean="0"/>
              <a:t>i</a:t>
            </a:r>
            <a:r>
              <a:rPr lang="en-US" sz="3600" dirty="0" smtClean="0"/>
              <a:t> </a:t>
            </a:r>
            <a:r>
              <a:rPr lang="en-US" sz="3600" dirty="0" err="1" smtClean="0"/>
              <a:t>inovativnih</a:t>
            </a:r>
            <a:r>
              <a:rPr lang="en-US" sz="3600" dirty="0" smtClean="0"/>
              <a:t> </a:t>
            </a:r>
            <a:r>
              <a:rPr lang="en-US" sz="3600" dirty="0" err="1" smtClean="0"/>
              <a:t>načina</a:t>
            </a:r>
            <a:r>
              <a:rPr lang="en-US" sz="3600" dirty="0" smtClean="0"/>
              <a:t> </a:t>
            </a:r>
            <a:r>
              <a:rPr lang="en-US" sz="3600" dirty="0" err="1" smtClean="0"/>
              <a:t>kako</a:t>
            </a:r>
            <a:r>
              <a:rPr lang="en-US" sz="3600" dirty="0" smtClean="0"/>
              <a:t> da </a:t>
            </a:r>
            <a:r>
              <a:rPr lang="en-US" sz="3600" dirty="0" err="1" smtClean="0"/>
              <a:t>sekcija</a:t>
            </a:r>
            <a:r>
              <a:rPr lang="en-US" sz="3600" dirty="0" smtClean="0"/>
              <a:t> </a:t>
            </a:r>
            <a:r>
              <a:rPr lang="en-US" sz="3600" dirty="0" err="1" smtClean="0"/>
              <a:t>postane</a:t>
            </a:r>
            <a:r>
              <a:rPr lang="en-US" sz="3600" dirty="0" smtClean="0"/>
              <a:t> </a:t>
            </a:r>
            <a:r>
              <a:rPr lang="en-US" sz="3600" dirty="0" err="1" smtClean="0"/>
              <a:t>vidljiva</a:t>
            </a:r>
            <a:r>
              <a:rPr lang="en-US" sz="3600" dirty="0" smtClean="0"/>
              <a:t>, </a:t>
            </a:r>
            <a:r>
              <a:rPr lang="en-US" sz="3600" dirty="0" err="1" smtClean="0"/>
              <a:t>atraktivna</a:t>
            </a:r>
            <a:r>
              <a:rPr lang="en-US" sz="3600" dirty="0" smtClean="0"/>
              <a:t> </a:t>
            </a:r>
            <a:r>
              <a:rPr lang="en-US" sz="3600" dirty="0" err="1" smtClean="0"/>
              <a:t>i</a:t>
            </a:r>
            <a:r>
              <a:rPr lang="en-US" sz="3600" dirty="0" smtClean="0"/>
              <a:t> </a:t>
            </a:r>
            <a:r>
              <a:rPr lang="en-US" sz="3600" dirty="0" err="1" smtClean="0"/>
              <a:t>omiljena</a:t>
            </a:r>
            <a:r>
              <a:rPr lang="en-US" sz="3600" dirty="0" smtClean="0"/>
              <a:t> </a:t>
            </a:r>
            <a:r>
              <a:rPr lang="en-US" sz="3600" dirty="0" err="1" smtClean="0"/>
              <a:t>među</a:t>
            </a:r>
            <a:r>
              <a:rPr lang="en-US" sz="3600" dirty="0" smtClean="0"/>
              <a:t> </a:t>
            </a:r>
            <a:r>
              <a:rPr lang="en-US" sz="3600" dirty="0" err="1" smtClean="0"/>
              <a:t>učenicima</a:t>
            </a:r>
            <a:r>
              <a:rPr lang="en-US" sz="3600" dirty="0" smtClean="0"/>
              <a:t>:</a:t>
            </a:r>
            <a:r>
              <a:rPr lang="en-US" sz="2800" dirty="0" smtClean="0"/>
              <a:t/>
            </a:r>
            <a:br>
              <a:rPr lang="en-US" sz="2800" dirty="0" smtClean="0"/>
            </a:br>
            <a:endParaRPr lang="en-US" sz="25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2751" y="3088888"/>
            <a:ext cx="8073483" cy="4081346"/>
          </a:xfrm>
          <a:solidFill>
            <a:srgbClr val="00B0F0"/>
          </a:solidFill>
        </p:spPr>
      </p:pic>
    </p:spTree>
    <p:extLst>
      <p:ext uri="{BB962C8B-B14F-4D97-AF65-F5344CB8AC3E}">
        <p14:creationId xmlns:p14="http://schemas.microsoft.com/office/powerpoint/2010/main" val="3198912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bs-Latn-BA" sz="6000" b="1" dirty="0" smtClean="0"/>
              <a:t>Članovi sekcije „u akciji“ </a:t>
            </a:r>
            <a:r>
              <a:rPr lang="bs-Latn-BA" sz="6000" b="1" dirty="0" smtClean="0">
                <a:sym typeface="Wingdings" panose="05000000000000000000" pitchFamily="2" charset="2"/>
              </a:rPr>
              <a:t></a:t>
            </a:r>
            <a:endParaRPr lang="en-US" sz="6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825624"/>
            <a:ext cx="10212659" cy="5032375"/>
          </a:xfrm>
          <a:prstGeom prst="rect">
            <a:avLst/>
          </a:prstGeom>
          <a:ln>
            <a:noFill/>
          </a:ln>
          <a:effectLst>
            <a:softEdge rad="112500"/>
          </a:effectLst>
        </p:spPr>
      </p:pic>
    </p:spTree>
    <p:extLst>
      <p:ext uri="{BB962C8B-B14F-4D97-AF65-F5344CB8AC3E}">
        <p14:creationId xmlns:p14="http://schemas.microsoft.com/office/powerpoint/2010/main" val="1334019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501" y="167268"/>
            <a:ext cx="11142826" cy="6568069"/>
          </a:xfrm>
          <a:prstGeom prst="rect">
            <a:avLst/>
          </a:prstGeom>
          <a:ln>
            <a:noFill/>
          </a:ln>
          <a:effectLst>
            <a:softEdge rad="112500"/>
          </a:effectLst>
        </p:spPr>
      </p:pic>
    </p:spTree>
    <p:extLst>
      <p:ext uri="{BB962C8B-B14F-4D97-AF65-F5344CB8AC3E}">
        <p14:creationId xmlns:p14="http://schemas.microsoft.com/office/powerpoint/2010/main" val="10362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202" y="0"/>
            <a:ext cx="11203041" cy="6668429"/>
          </a:xfrm>
          <a:prstGeom prst="rect">
            <a:avLst/>
          </a:prstGeom>
          <a:ln>
            <a:noFill/>
          </a:ln>
          <a:effectLst>
            <a:softEdge rad="112500"/>
          </a:effectLst>
        </p:spPr>
      </p:pic>
    </p:spTree>
    <p:extLst>
      <p:ext uri="{BB962C8B-B14F-4D97-AF65-F5344CB8AC3E}">
        <p14:creationId xmlns:p14="http://schemas.microsoft.com/office/powerpoint/2010/main" val="3206536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1731083" cy="7125629"/>
          </a:xfrm>
          <a:prstGeom prst="rect">
            <a:avLst/>
          </a:prstGeom>
          <a:ln>
            <a:noFill/>
          </a:ln>
          <a:effectLst>
            <a:softEdge rad="112500"/>
          </a:effectLst>
        </p:spPr>
      </p:pic>
    </p:spTree>
    <p:extLst>
      <p:ext uri="{BB962C8B-B14F-4D97-AF65-F5344CB8AC3E}">
        <p14:creationId xmlns:p14="http://schemas.microsoft.com/office/powerpoint/2010/main" val="2316173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869" y="100362"/>
            <a:ext cx="10558502" cy="6556916"/>
          </a:xfrm>
          <a:prstGeom prst="rect">
            <a:avLst/>
          </a:prstGeom>
          <a:ln>
            <a:noFill/>
          </a:ln>
          <a:effectLst>
            <a:softEdge rad="112500"/>
          </a:effectLst>
        </p:spPr>
      </p:pic>
    </p:spTree>
    <p:extLst>
      <p:ext uri="{BB962C8B-B14F-4D97-AF65-F5344CB8AC3E}">
        <p14:creationId xmlns:p14="http://schemas.microsoft.com/office/powerpoint/2010/main" val="3748527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277493" cy="1325563"/>
          </a:xfrm>
          <a:solidFill>
            <a:srgbClr val="FFFF00"/>
          </a:solidFill>
        </p:spPr>
        <p:txBody>
          <a:bodyPr>
            <a:noAutofit/>
          </a:bodyPr>
          <a:lstStyle/>
          <a:p>
            <a:r>
              <a:rPr lang="en-US" sz="6000" b="1" dirty="0" err="1" smtClean="0"/>
              <a:t>Daj</a:t>
            </a:r>
            <a:r>
              <a:rPr lang="bs-Latn-BA" sz="6000" b="1" dirty="0" smtClean="0"/>
              <a:t>te </a:t>
            </a:r>
            <a:r>
              <a:rPr lang="en-US" sz="6000" b="1" dirty="0" smtClean="0"/>
              <a:t> </a:t>
            </a:r>
            <a:r>
              <a:rPr lang="en-US" sz="6000" b="1" dirty="0" err="1"/>
              <a:t>sekciji</a:t>
            </a:r>
            <a:r>
              <a:rPr lang="en-US" sz="6000" b="1" dirty="0"/>
              <a:t> </a:t>
            </a:r>
            <a:r>
              <a:rPr lang="en-US" sz="6000" b="1" dirty="0" err="1"/>
              <a:t>prepoznatljiv</a:t>
            </a:r>
            <a:r>
              <a:rPr lang="en-US" sz="6000" b="1" dirty="0"/>
              <a:t> </a:t>
            </a:r>
            <a:r>
              <a:rPr lang="en-US" sz="6000" b="1" dirty="0" err="1"/>
              <a:t>identitet</a:t>
            </a:r>
            <a:endParaRPr lang="en-US" sz="6000" b="1" dirty="0"/>
          </a:p>
        </p:txBody>
      </p:sp>
      <p:sp>
        <p:nvSpPr>
          <p:cNvPr id="3" name="Content Placeholder 2"/>
          <p:cNvSpPr>
            <a:spLocks noGrp="1"/>
          </p:cNvSpPr>
          <p:nvPr>
            <p:ph idx="1"/>
          </p:nvPr>
        </p:nvSpPr>
        <p:spPr>
          <a:solidFill>
            <a:srgbClr val="00B0F0"/>
          </a:solidFill>
        </p:spPr>
        <p:txBody>
          <a:bodyPr/>
          <a:lstStyle/>
          <a:p>
            <a:r>
              <a:rPr lang="en-US" sz="4400" dirty="0" err="1"/>
              <a:t>Osmislite</a:t>
            </a:r>
            <a:r>
              <a:rPr lang="en-US" sz="4400" dirty="0"/>
              <a:t> </a:t>
            </a:r>
            <a:r>
              <a:rPr lang="en-US" sz="4400" dirty="0" err="1"/>
              <a:t>naziv</a:t>
            </a:r>
            <a:r>
              <a:rPr lang="en-US" sz="4400" dirty="0"/>
              <a:t> </a:t>
            </a:r>
            <a:r>
              <a:rPr lang="en-US" sz="4400" dirty="0" err="1"/>
              <a:t>sekcije</a:t>
            </a:r>
            <a:r>
              <a:rPr lang="en-US" sz="4400" dirty="0"/>
              <a:t> </a:t>
            </a:r>
            <a:r>
              <a:rPr lang="en-US" sz="4400" dirty="0" err="1"/>
              <a:t>koji</a:t>
            </a:r>
            <a:r>
              <a:rPr lang="en-US" sz="4400" dirty="0"/>
              <a:t> </a:t>
            </a:r>
            <a:r>
              <a:rPr lang="en-US" sz="4400" dirty="0" err="1"/>
              <a:t>zvuči</a:t>
            </a:r>
            <a:r>
              <a:rPr lang="en-US" sz="4400" dirty="0"/>
              <a:t> </a:t>
            </a:r>
            <a:r>
              <a:rPr lang="en-US" sz="4400" dirty="0" err="1"/>
              <a:t>zanimljivo</a:t>
            </a:r>
            <a:r>
              <a:rPr lang="en-US" sz="4400" dirty="0"/>
              <a:t> </a:t>
            </a:r>
            <a:r>
              <a:rPr lang="en-US" sz="4400" dirty="0" err="1"/>
              <a:t>i</a:t>
            </a:r>
            <a:r>
              <a:rPr lang="en-US" sz="4400" dirty="0"/>
              <a:t> </a:t>
            </a:r>
            <a:r>
              <a:rPr lang="en-US" sz="4400" dirty="0" err="1"/>
              <a:t>privlačno</a:t>
            </a:r>
            <a:r>
              <a:rPr lang="en-US" sz="4400" dirty="0"/>
              <a:t> (</a:t>
            </a:r>
            <a:r>
              <a:rPr lang="en-US" sz="4400" dirty="0" err="1"/>
              <a:t>npr</a:t>
            </a:r>
            <a:r>
              <a:rPr lang="en-US" sz="4400" dirty="0"/>
              <a:t>. „</a:t>
            </a:r>
            <a:r>
              <a:rPr lang="en-US" sz="4400" dirty="0" err="1"/>
              <a:t>Knjigoljupci</a:t>
            </a:r>
            <a:r>
              <a:rPr lang="en-US" sz="4400" dirty="0"/>
              <a:t>“, „</a:t>
            </a:r>
            <a:r>
              <a:rPr lang="en-US" sz="4400" dirty="0" err="1"/>
              <a:t>Stranice</a:t>
            </a:r>
            <a:r>
              <a:rPr lang="en-US" sz="4400" dirty="0"/>
              <a:t> </a:t>
            </a:r>
            <a:r>
              <a:rPr lang="en-US" sz="4400" dirty="0" err="1"/>
              <a:t>snova</a:t>
            </a:r>
            <a:r>
              <a:rPr lang="en-US" sz="4400" dirty="0"/>
              <a:t>“, </a:t>
            </a:r>
            <a:r>
              <a:rPr lang="bs-Latn-BA" sz="4400" dirty="0" smtClean="0"/>
              <a:t>Čarobnjaci iz biblioteke</a:t>
            </a:r>
            <a:r>
              <a:rPr lang="en-US" sz="4400" dirty="0" smtClean="0"/>
              <a:t>“</a:t>
            </a:r>
            <a:r>
              <a:rPr lang="bs-Latn-BA" sz="4400" dirty="0" smtClean="0"/>
              <a:t>,“Maštoteka“</a:t>
            </a:r>
            <a:r>
              <a:rPr lang="en-US" sz="4400" dirty="0" smtClean="0"/>
              <a:t>).</a:t>
            </a:r>
            <a:endParaRPr lang="en-US" sz="4400" dirty="0"/>
          </a:p>
          <a:p>
            <a:r>
              <a:rPr lang="en-US" sz="4400" dirty="0" err="1"/>
              <a:t>Napravite</a:t>
            </a:r>
            <a:r>
              <a:rPr lang="en-US" sz="4400" dirty="0"/>
              <a:t> logo </a:t>
            </a:r>
            <a:r>
              <a:rPr lang="en-US" sz="4400" dirty="0" err="1"/>
              <a:t>i</a:t>
            </a:r>
            <a:r>
              <a:rPr lang="en-US" sz="4400" dirty="0"/>
              <a:t> </a:t>
            </a:r>
            <a:r>
              <a:rPr lang="en-US" sz="4400" dirty="0" err="1"/>
              <a:t>mali</a:t>
            </a:r>
            <a:r>
              <a:rPr lang="en-US" sz="4400" dirty="0"/>
              <a:t> </a:t>
            </a:r>
            <a:r>
              <a:rPr lang="en-US" sz="4400" dirty="0" err="1"/>
              <a:t>promotivni</a:t>
            </a:r>
            <a:r>
              <a:rPr lang="en-US" sz="4400" dirty="0"/>
              <a:t> </a:t>
            </a:r>
            <a:r>
              <a:rPr lang="en-US" sz="4400" dirty="0" err="1"/>
              <a:t>plakat</a:t>
            </a:r>
            <a:r>
              <a:rPr lang="en-US" sz="4400" dirty="0"/>
              <a:t> </a:t>
            </a:r>
            <a:r>
              <a:rPr lang="en-US" sz="4400" dirty="0" err="1"/>
              <a:t>koji</a:t>
            </a:r>
            <a:r>
              <a:rPr lang="en-US" sz="4400" dirty="0"/>
              <a:t> se </a:t>
            </a:r>
            <a:r>
              <a:rPr lang="en-US" sz="4400" dirty="0" err="1"/>
              <a:t>može</a:t>
            </a:r>
            <a:r>
              <a:rPr lang="en-US" sz="4400" dirty="0"/>
              <a:t> </a:t>
            </a:r>
            <a:r>
              <a:rPr lang="en-US" sz="4400" dirty="0" err="1"/>
              <a:t>postaviti</a:t>
            </a:r>
            <a:r>
              <a:rPr lang="en-US" sz="4400" dirty="0"/>
              <a:t> </a:t>
            </a:r>
            <a:r>
              <a:rPr lang="en-US" sz="4400" dirty="0" err="1"/>
              <a:t>po</a:t>
            </a:r>
            <a:r>
              <a:rPr lang="en-US" sz="4400" dirty="0"/>
              <a:t> </a:t>
            </a:r>
            <a:r>
              <a:rPr lang="en-US" sz="4400" dirty="0" err="1"/>
              <a:t>hodnicima</a:t>
            </a:r>
            <a:r>
              <a:rPr lang="en-US" sz="4400" dirty="0"/>
              <a:t>.</a:t>
            </a:r>
          </a:p>
          <a:p>
            <a:endParaRPr lang="en-US" dirty="0"/>
          </a:p>
        </p:txBody>
      </p:sp>
    </p:spTree>
    <p:extLst>
      <p:ext uri="{BB962C8B-B14F-4D97-AF65-F5344CB8AC3E}">
        <p14:creationId xmlns:p14="http://schemas.microsoft.com/office/powerpoint/2010/main" val="439944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404" y="-221301"/>
            <a:ext cx="8006575" cy="7157360"/>
          </a:xfrm>
        </p:spPr>
      </p:pic>
    </p:spTree>
    <p:extLst>
      <p:ext uri="{BB962C8B-B14F-4D97-AF65-F5344CB8AC3E}">
        <p14:creationId xmlns:p14="http://schemas.microsoft.com/office/powerpoint/2010/main" val="356994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176" y="122662"/>
            <a:ext cx="11318487" cy="6735337"/>
          </a:xfrm>
          <a:prstGeom prst="rect">
            <a:avLst/>
          </a:prstGeom>
          <a:ln>
            <a:noFill/>
          </a:ln>
          <a:effectLst>
            <a:softEdge rad="112500"/>
          </a:effectLst>
        </p:spPr>
      </p:pic>
    </p:spTree>
    <p:extLst>
      <p:ext uri="{BB962C8B-B14F-4D97-AF65-F5344CB8AC3E}">
        <p14:creationId xmlns:p14="http://schemas.microsoft.com/office/powerpoint/2010/main" val="28884612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345689"/>
            <a:ext cx="11431858" cy="2092132"/>
          </a:xfrm>
          <a:solidFill>
            <a:srgbClr val="FFFF00"/>
          </a:solidFill>
        </p:spPr>
        <p:txBody>
          <a:bodyPr>
            <a:normAutofit/>
          </a:bodyPr>
          <a:lstStyle/>
          <a:p>
            <a:r>
              <a:rPr lang="en-US" sz="3500" b="1" dirty="0" err="1"/>
              <a:t>Čitalački</a:t>
            </a:r>
            <a:r>
              <a:rPr lang="en-US" sz="3500" b="1" dirty="0"/>
              <a:t> </a:t>
            </a:r>
            <a:r>
              <a:rPr lang="en-US" sz="3500" b="1" dirty="0" err="1"/>
              <a:t>izazovi</a:t>
            </a:r>
            <a:r>
              <a:rPr lang="en-US" sz="3500" b="1" dirty="0"/>
              <a:t> – </a:t>
            </a:r>
            <a:r>
              <a:rPr lang="en-US" sz="3500" b="1" dirty="0" err="1"/>
              <a:t>Osmisli</a:t>
            </a:r>
            <a:r>
              <a:rPr lang="en-US" sz="3500" b="1" dirty="0"/>
              <a:t> </a:t>
            </a:r>
            <a:r>
              <a:rPr lang="en-US" sz="3500" b="1" dirty="0" err="1"/>
              <a:t>izazove</a:t>
            </a:r>
            <a:r>
              <a:rPr lang="en-US" sz="3500" b="1" dirty="0"/>
              <a:t> </a:t>
            </a:r>
            <a:r>
              <a:rPr lang="en-US" sz="3500" b="1" dirty="0" err="1"/>
              <a:t>poput</a:t>
            </a:r>
            <a:r>
              <a:rPr lang="en-US" sz="3500" b="1" dirty="0"/>
              <a:t> "</a:t>
            </a:r>
            <a:r>
              <a:rPr lang="en-US" sz="3500" b="1" dirty="0" err="1"/>
              <a:t>Pročitaj</a:t>
            </a:r>
            <a:r>
              <a:rPr lang="en-US" sz="3500" b="1" dirty="0"/>
              <a:t> 5 </a:t>
            </a:r>
            <a:r>
              <a:rPr lang="en-US" sz="3500" b="1" dirty="0" err="1"/>
              <a:t>knjiga</a:t>
            </a:r>
            <a:r>
              <a:rPr lang="en-US" sz="3500" b="1" dirty="0"/>
              <a:t> u 30 dana" </a:t>
            </a:r>
            <a:r>
              <a:rPr lang="en-US" sz="3500" b="1" dirty="0" err="1"/>
              <a:t>sa</a:t>
            </a:r>
            <a:r>
              <a:rPr lang="en-US" sz="3500" b="1" dirty="0"/>
              <a:t> </a:t>
            </a:r>
            <a:r>
              <a:rPr lang="en-US" sz="3500" b="1" dirty="0" err="1"/>
              <a:t>simboličnim</a:t>
            </a:r>
            <a:r>
              <a:rPr lang="en-US" sz="3500" b="1" dirty="0"/>
              <a:t> </a:t>
            </a:r>
            <a:r>
              <a:rPr lang="en-US" sz="3500" b="1" dirty="0" err="1"/>
              <a:t>nagradama</a:t>
            </a:r>
            <a:r>
              <a:rPr lang="en-US" sz="3500" b="1" dirty="0"/>
              <a:t> </a:t>
            </a:r>
            <a:r>
              <a:rPr lang="en-US" sz="3500" b="1" dirty="0" err="1"/>
              <a:t>ili</a:t>
            </a:r>
            <a:r>
              <a:rPr lang="en-US" sz="3500" b="1" dirty="0"/>
              <a:t> </a:t>
            </a:r>
            <a:r>
              <a:rPr lang="en-US" sz="3500" b="1" dirty="0" err="1"/>
              <a:t>diplomama</a:t>
            </a:r>
            <a:r>
              <a:rPr lang="en-US" sz="3500" b="1" dirty="0"/>
              <a:t>. </a:t>
            </a:r>
            <a:r>
              <a:rPr lang="en-US" sz="3500" b="1" dirty="0" err="1"/>
              <a:t>Možeš</a:t>
            </a:r>
            <a:r>
              <a:rPr lang="en-US" sz="3500" b="1" dirty="0"/>
              <a:t> </a:t>
            </a:r>
            <a:r>
              <a:rPr lang="en-US" sz="3500" b="1" dirty="0" err="1"/>
              <a:t>čak</a:t>
            </a:r>
            <a:r>
              <a:rPr lang="en-US" sz="3500" b="1" dirty="0"/>
              <a:t> </a:t>
            </a:r>
            <a:r>
              <a:rPr lang="en-US" sz="3500" b="1" dirty="0" err="1"/>
              <a:t>napraviti</a:t>
            </a:r>
            <a:r>
              <a:rPr lang="en-US" sz="3500" b="1" dirty="0"/>
              <a:t> </a:t>
            </a:r>
            <a:r>
              <a:rPr lang="en-US" sz="3500" b="1" dirty="0" err="1"/>
              <a:t>zid</a:t>
            </a:r>
            <a:r>
              <a:rPr lang="en-US" sz="3500" b="1" dirty="0"/>
              <a:t> </a:t>
            </a:r>
            <a:r>
              <a:rPr lang="en-US" sz="3500" b="1" dirty="0" err="1"/>
              <a:t>sa</a:t>
            </a:r>
            <a:r>
              <a:rPr lang="en-US" sz="3500" b="1" dirty="0"/>
              <a:t> </a:t>
            </a:r>
            <a:r>
              <a:rPr lang="en-US" sz="3500" b="1" dirty="0" err="1"/>
              <a:t>imenima</a:t>
            </a:r>
            <a:r>
              <a:rPr lang="en-US" sz="3500" b="1" dirty="0"/>
              <a:t> </a:t>
            </a:r>
            <a:r>
              <a:rPr lang="bs-Latn-BA" sz="3500" b="1" dirty="0" smtClean="0"/>
              <a:t>čitalaca generacije </a:t>
            </a:r>
            <a:r>
              <a:rPr lang="en-US" sz="3500" b="1" dirty="0" smtClean="0"/>
              <a:t> </a:t>
            </a:r>
            <a:r>
              <a:rPr lang="en-US" sz="3500" b="1" dirty="0" err="1"/>
              <a:t>kao</a:t>
            </a:r>
            <a:r>
              <a:rPr lang="en-US" sz="3500" b="1" dirty="0"/>
              <a:t> vid </a:t>
            </a:r>
            <a:r>
              <a:rPr lang="en-US" sz="3500" b="1" dirty="0" err="1"/>
              <a:t>priznanja</a:t>
            </a:r>
            <a:r>
              <a:rPr lang="en-US" sz="3500" b="1" dirty="0" smtClean="0"/>
              <a:t>.</a:t>
            </a:r>
            <a:r>
              <a:rPr lang="bs-Latn-BA" sz="3500" b="1" dirty="0" smtClean="0"/>
              <a:t/>
            </a:r>
            <a:br>
              <a:rPr lang="bs-Latn-BA" sz="3500" b="1" dirty="0" smtClean="0"/>
            </a:br>
            <a:r>
              <a:rPr lang="bs-Latn-BA" sz="3500" b="1" dirty="0" smtClean="0"/>
              <a:t>(Prilog slika iz Gimnazije Meša Selimović)</a:t>
            </a:r>
            <a:endParaRPr lang="en-US" sz="35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2820" y="2524494"/>
            <a:ext cx="9188603" cy="4333506"/>
          </a:xfrm>
        </p:spPr>
      </p:pic>
    </p:spTree>
    <p:extLst>
      <p:ext uri="{BB962C8B-B14F-4D97-AF65-F5344CB8AC3E}">
        <p14:creationId xmlns:p14="http://schemas.microsoft.com/office/powerpoint/2010/main" val="235489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28" y="234175"/>
            <a:ext cx="10931912" cy="2754351"/>
          </a:xfrm>
          <a:solidFill>
            <a:srgbClr val="FFFF00"/>
          </a:solidFill>
        </p:spPr>
        <p:txBody>
          <a:bodyPr>
            <a:normAutofit/>
          </a:bodyPr>
          <a:lstStyle/>
          <a:p>
            <a:r>
              <a:rPr lang="en-US" sz="4000" b="1" dirty="0" err="1"/>
              <a:t>Bookstagram</a:t>
            </a:r>
            <a:r>
              <a:rPr lang="en-US" sz="4000" b="1" dirty="0"/>
              <a:t>" </a:t>
            </a:r>
            <a:r>
              <a:rPr lang="en-US" sz="4000" b="1" dirty="0" err="1"/>
              <a:t>kutak</a:t>
            </a:r>
            <a:r>
              <a:rPr lang="en-US" sz="4000" b="1" dirty="0"/>
              <a:t> </a:t>
            </a:r>
            <a:r>
              <a:rPr lang="en-US" sz="3500" b="1" dirty="0"/>
              <a:t>– </a:t>
            </a:r>
            <a:r>
              <a:rPr lang="en-US" sz="3500" b="1" dirty="0" err="1"/>
              <a:t>Postavi</a:t>
            </a:r>
            <a:r>
              <a:rPr lang="en-US" sz="3500" b="1" dirty="0"/>
              <a:t> </a:t>
            </a:r>
            <a:r>
              <a:rPr lang="en-US" sz="3500" b="1" dirty="0" err="1"/>
              <a:t>atraktivan</a:t>
            </a:r>
            <a:r>
              <a:rPr lang="en-US" sz="3500" b="1" dirty="0"/>
              <a:t> </a:t>
            </a:r>
            <a:r>
              <a:rPr lang="en-US" sz="3500" b="1" dirty="0" err="1"/>
              <a:t>kutak</a:t>
            </a:r>
            <a:r>
              <a:rPr lang="en-US" sz="3500" b="1" dirty="0"/>
              <a:t> u </a:t>
            </a:r>
            <a:r>
              <a:rPr lang="en-US" sz="3500" b="1" dirty="0" err="1"/>
              <a:t>biblioteci</a:t>
            </a:r>
            <a:r>
              <a:rPr lang="en-US" sz="3500" b="1" dirty="0"/>
              <a:t> s </a:t>
            </a:r>
            <a:r>
              <a:rPr lang="en-US" sz="3500" b="1" dirty="0" err="1"/>
              <a:t>dobrim</a:t>
            </a:r>
            <a:r>
              <a:rPr lang="en-US" sz="3500" b="1" dirty="0"/>
              <a:t> </a:t>
            </a:r>
            <a:r>
              <a:rPr lang="en-US" sz="3500" b="1" dirty="0" err="1"/>
              <a:t>osvjetljenjem</a:t>
            </a:r>
            <a:r>
              <a:rPr lang="en-US" sz="3500" b="1" dirty="0"/>
              <a:t> </a:t>
            </a:r>
            <a:r>
              <a:rPr lang="en-US" sz="3500" b="1" dirty="0" err="1"/>
              <a:t>i</a:t>
            </a:r>
            <a:r>
              <a:rPr lang="en-US" sz="3500" b="1" dirty="0"/>
              <a:t> </a:t>
            </a:r>
            <a:r>
              <a:rPr lang="en-US" sz="3500" b="1" dirty="0" err="1"/>
              <a:t>rekvizitima</a:t>
            </a:r>
            <a:r>
              <a:rPr lang="en-US" sz="3500" b="1" dirty="0"/>
              <a:t> </a:t>
            </a:r>
            <a:r>
              <a:rPr lang="en-US" sz="3500" b="1" dirty="0" err="1"/>
              <a:t>gdje</a:t>
            </a:r>
            <a:r>
              <a:rPr lang="en-US" sz="3500" b="1" dirty="0"/>
              <a:t> </a:t>
            </a:r>
            <a:r>
              <a:rPr lang="en-US" sz="3500" b="1" dirty="0" err="1"/>
              <a:t>učenici</a:t>
            </a:r>
            <a:r>
              <a:rPr lang="en-US" sz="3500" b="1" dirty="0"/>
              <a:t> </a:t>
            </a:r>
            <a:r>
              <a:rPr lang="en-US" sz="3500" b="1" dirty="0" err="1"/>
              <a:t>mogu</a:t>
            </a:r>
            <a:r>
              <a:rPr lang="en-US" sz="3500" b="1" dirty="0"/>
              <a:t> </a:t>
            </a:r>
            <a:r>
              <a:rPr lang="en-US" sz="3500" b="1" dirty="0" err="1"/>
              <a:t>slikati</a:t>
            </a:r>
            <a:r>
              <a:rPr lang="en-US" sz="3500" b="1" dirty="0"/>
              <a:t> </a:t>
            </a:r>
            <a:r>
              <a:rPr lang="en-US" sz="3500" b="1" dirty="0" err="1"/>
              <a:t>sebe</a:t>
            </a:r>
            <a:r>
              <a:rPr lang="en-US" sz="3500" b="1" dirty="0"/>
              <a:t> s </a:t>
            </a:r>
            <a:r>
              <a:rPr lang="en-US" sz="3500" b="1" dirty="0" err="1"/>
              <a:t>omiljenom</a:t>
            </a:r>
            <a:r>
              <a:rPr lang="en-US" sz="3500" b="1" dirty="0"/>
              <a:t> </a:t>
            </a:r>
            <a:r>
              <a:rPr lang="en-US" sz="3500" b="1" dirty="0" err="1"/>
              <a:t>knjigom</a:t>
            </a:r>
            <a:r>
              <a:rPr lang="en-US" sz="3500" b="1" dirty="0"/>
              <a:t>. </a:t>
            </a:r>
            <a:r>
              <a:rPr lang="en-US" sz="3500" b="1" dirty="0" err="1"/>
              <a:t>Zajedno</a:t>
            </a:r>
            <a:r>
              <a:rPr lang="en-US" sz="3500" b="1" dirty="0"/>
              <a:t> </a:t>
            </a:r>
            <a:r>
              <a:rPr lang="en-US" sz="3500" b="1" dirty="0" err="1"/>
              <a:t>možete</a:t>
            </a:r>
            <a:r>
              <a:rPr lang="en-US" sz="3500" b="1" dirty="0"/>
              <a:t> </a:t>
            </a:r>
            <a:r>
              <a:rPr lang="en-US" sz="3500" b="1" dirty="0" err="1"/>
              <a:t>kreirati</a:t>
            </a:r>
            <a:r>
              <a:rPr lang="en-US" sz="3500" b="1" dirty="0"/>
              <a:t> </a:t>
            </a:r>
            <a:r>
              <a:rPr lang="en-US" sz="3500" b="1" dirty="0" err="1"/>
              <a:t>galeriju</a:t>
            </a:r>
            <a:r>
              <a:rPr lang="en-US" sz="3500" b="1" dirty="0"/>
              <a:t> "</a:t>
            </a:r>
            <a:r>
              <a:rPr lang="en-US" sz="3500" b="1" dirty="0" err="1"/>
              <a:t>Lica</a:t>
            </a:r>
            <a:r>
              <a:rPr lang="en-US" sz="3500" b="1" dirty="0"/>
              <a:t> </a:t>
            </a:r>
            <a:r>
              <a:rPr lang="en-US" sz="3500" b="1" dirty="0" err="1"/>
              <a:t>biblioteke</a:t>
            </a:r>
            <a:r>
              <a:rPr lang="en-US" sz="3500" b="1"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7394" y="2085277"/>
            <a:ext cx="4906537" cy="5080407"/>
          </a:xfrm>
        </p:spPr>
      </p:pic>
    </p:spTree>
    <p:extLst>
      <p:ext uri="{BB962C8B-B14F-4D97-AF65-F5344CB8AC3E}">
        <p14:creationId xmlns:p14="http://schemas.microsoft.com/office/powerpoint/2010/main" val="6070491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93" y="0"/>
            <a:ext cx="11091529" cy="7258631"/>
          </a:xfrm>
          <a:prstGeom prst="rect">
            <a:avLst/>
          </a:prstGeom>
          <a:ln>
            <a:noFill/>
          </a:ln>
          <a:effectLst>
            <a:softEdge rad="112500"/>
          </a:effectLst>
        </p:spPr>
      </p:pic>
    </p:spTree>
    <p:extLst>
      <p:ext uri="{BB962C8B-B14F-4D97-AF65-F5344CB8AC3E}">
        <p14:creationId xmlns:p14="http://schemas.microsoft.com/office/powerpoint/2010/main" val="1954892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0654" y="0"/>
            <a:ext cx="10627112" cy="7081024"/>
          </a:xfrm>
        </p:spPr>
      </p:pic>
    </p:spTree>
    <p:extLst>
      <p:ext uri="{BB962C8B-B14F-4D97-AF65-F5344CB8AC3E}">
        <p14:creationId xmlns:p14="http://schemas.microsoft.com/office/powerpoint/2010/main" val="3397959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US" sz="6000" b="1" dirty="0" err="1"/>
              <a:t>Biblioteka</a:t>
            </a:r>
            <a:r>
              <a:rPr lang="en-US" sz="6000" b="1" dirty="0"/>
              <a:t> + </a:t>
            </a:r>
            <a:r>
              <a:rPr lang="en-US" sz="6000" b="1" dirty="0" err="1"/>
              <a:t>humanitarnost</a:t>
            </a:r>
            <a:endParaRPr lang="en-US" sz="6000" dirty="0"/>
          </a:p>
        </p:txBody>
      </p:sp>
      <p:sp>
        <p:nvSpPr>
          <p:cNvPr id="3" name="Content Placeholder 2"/>
          <p:cNvSpPr>
            <a:spLocks noGrp="1"/>
          </p:cNvSpPr>
          <p:nvPr>
            <p:ph idx="1"/>
          </p:nvPr>
        </p:nvSpPr>
        <p:spPr>
          <a:solidFill>
            <a:srgbClr val="00B0F0"/>
          </a:solidFill>
        </p:spPr>
        <p:txBody>
          <a:bodyPr/>
          <a:lstStyle/>
          <a:p>
            <a:pPr marL="0" indent="0">
              <a:buNone/>
            </a:pPr>
            <a:r>
              <a:rPr lang="en-US" sz="5400" dirty="0" err="1" smtClean="0"/>
              <a:t>Poveži</a:t>
            </a:r>
            <a:r>
              <a:rPr lang="en-US" sz="5400" dirty="0" smtClean="0"/>
              <a:t> </a:t>
            </a:r>
            <a:r>
              <a:rPr lang="en-US" sz="5400" dirty="0" err="1"/>
              <a:t>sekciju</a:t>
            </a:r>
            <a:r>
              <a:rPr lang="en-US" sz="5400" dirty="0"/>
              <a:t> s </a:t>
            </a:r>
            <a:r>
              <a:rPr lang="en-US" sz="5400" dirty="0" err="1"/>
              <a:t>humanitarnim</a:t>
            </a:r>
            <a:r>
              <a:rPr lang="en-US" sz="5400" dirty="0"/>
              <a:t> </a:t>
            </a:r>
            <a:r>
              <a:rPr lang="en-US" sz="5400" dirty="0" err="1"/>
              <a:t>radom</a:t>
            </a:r>
            <a:r>
              <a:rPr lang="en-US" sz="5400" dirty="0"/>
              <a:t>, </a:t>
            </a:r>
            <a:r>
              <a:rPr lang="en-US" sz="5400" dirty="0" err="1"/>
              <a:t>npr</a:t>
            </a:r>
            <a:r>
              <a:rPr lang="en-US" sz="5400" dirty="0"/>
              <a:t>. </a:t>
            </a:r>
            <a:r>
              <a:rPr lang="en-US" sz="5400" dirty="0" err="1"/>
              <a:t>sakupljanje</a:t>
            </a:r>
            <a:r>
              <a:rPr lang="en-US" sz="5400" dirty="0"/>
              <a:t> </a:t>
            </a:r>
            <a:r>
              <a:rPr lang="en-US" sz="5400" dirty="0" err="1"/>
              <a:t>knjiga</a:t>
            </a:r>
            <a:r>
              <a:rPr lang="en-US" sz="5400" dirty="0"/>
              <a:t> </a:t>
            </a:r>
            <a:r>
              <a:rPr lang="en-US" sz="5400" dirty="0" err="1"/>
              <a:t>za</a:t>
            </a:r>
            <a:r>
              <a:rPr lang="en-US" sz="5400" dirty="0"/>
              <a:t> </a:t>
            </a:r>
            <a:r>
              <a:rPr lang="en-US" sz="5400" dirty="0" err="1"/>
              <a:t>manje</a:t>
            </a:r>
            <a:r>
              <a:rPr lang="en-US" sz="5400" dirty="0"/>
              <a:t> </a:t>
            </a:r>
            <a:r>
              <a:rPr lang="en-US" sz="5400" dirty="0" err="1"/>
              <a:t>opremljene</a:t>
            </a:r>
            <a:r>
              <a:rPr lang="en-US" sz="5400" dirty="0"/>
              <a:t> </a:t>
            </a:r>
            <a:r>
              <a:rPr lang="en-US" sz="5400" dirty="0" err="1"/>
              <a:t>škole</a:t>
            </a:r>
            <a:r>
              <a:rPr lang="en-US" sz="5400" dirty="0"/>
              <a:t> </a:t>
            </a:r>
            <a:r>
              <a:rPr lang="en-US" sz="5400" dirty="0" err="1"/>
              <a:t>ili</a:t>
            </a:r>
            <a:r>
              <a:rPr lang="en-US" sz="5400" dirty="0"/>
              <a:t> </a:t>
            </a:r>
            <a:r>
              <a:rPr lang="bs-Latn-BA" sz="5400" smtClean="0"/>
              <a:t>akciju skupljanja hrane za narodnu kuhinju.</a:t>
            </a:r>
            <a:endParaRPr lang="en-US" dirty="0"/>
          </a:p>
        </p:txBody>
      </p:sp>
    </p:spTree>
    <p:extLst>
      <p:ext uri="{BB962C8B-B14F-4D97-AF65-F5344CB8AC3E}">
        <p14:creationId xmlns:p14="http://schemas.microsoft.com/office/powerpoint/2010/main" val="2820823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bs-Latn-BA" sz="6000" b="1" dirty="0" smtClean="0"/>
              <a:t>Čitač mjeseca ili polugodišta</a:t>
            </a:r>
            <a:endParaRPr lang="en-US" sz="6000" b="1" dirty="0"/>
          </a:p>
        </p:txBody>
      </p:sp>
      <p:sp>
        <p:nvSpPr>
          <p:cNvPr id="3" name="Content Placeholder 2"/>
          <p:cNvSpPr>
            <a:spLocks noGrp="1"/>
          </p:cNvSpPr>
          <p:nvPr>
            <p:ph idx="1"/>
          </p:nvPr>
        </p:nvSpPr>
        <p:spPr>
          <a:solidFill>
            <a:srgbClr val="00B0F0"/>
          </a:solidFill>
        </p:spPr>
        <p:txBody>
          <a:bodyPr>
            <a:normAutofit/>
          </a:bodyPr>
          <a:lstStyle/>
          <a:p>
            <a:r>
              <a:rPr lang="en-US" sz="4800" b="1" dirty="0" err="1"/>
              <a:t>Titula</a:t>
            </a:r>
            <a:r>
              <a:rPr lang="en-US" sz="4800" b="1" dirty="0"/>
              <a:t> “</a:t>
            </a:r>
            <a:r>
              <a:rPr lang="en-US" sz="4800" b="1" dirty="0" err="1"/>
              <a:t>čitača</a:t>
            </a:r>
            <a:r>
              <a:rPr lang="en-US" sz="4800" b="1" dirty="0"/>
              <a:t> </a:t>
            </a:r>
            <a:r>
              <a:rPr lang="en-US" sz="4800" b="1" dirty="0" err="1"/>
              <a:t>mjeseca</a:t>
            </a:r>
            <a:r>
              <a:rPr lang="en-US" sz="4800" b="1" dirty="0"/>
              <a:t>”</a:t>
            </a:r>
            <a:r>
              <a:rPr lang="en-US" sz="4800" dirty="0"/>
              <a:t> – </a:t>
            </a:r>
            <a:r>
              <a:rPr lang="en-US" sz="4800" dirty="0" err="1"/>
              <a:t>Nagrađuj</a:t>
            </a:r>
            <a:r>
              <a:rPr lang="en-US" sz="4800" dirty="0"/>
              <a:t> </a:t>
            </a:r>
            <a:r>
              <a:rPr lang="en-US" sz="4800" dirty="0" err="1"/>
              <a:t>najaktivnije</a:t>
            </a:r>
            <a:r>
              <a:rPr lang="en-US" sz="4800" dirty="0"/>
              <a:t> </a:t>
            </a:r>
            <a:r>
              <a:rPr lang="en-US" sz="4800" dirty="0" err="1"/>
              <a:t>članove</a:t>
            </a:r>
            <a:r>
              <a:rPr lang="en-US" sz="4800" dirty="0"/>
              <a:t> </a:t>
            </a:r>
            <a:r>
              <a:rPr lang="en-US" sz="4800" dirty="0" err="1"/>
              <a:t>sekcije</a:t>
            </a:r>
            <a:r>
              <a:rPr lang="en-US" sz="4800" dirty="0"/>
              <a:t> </a:t>
            </a:r>
            <a:r>
              <a:rPr lang="en-US" sz="4800" dirty="0" err="1"/>
              <a:t>simboličnim</a:t>
            </a:r>
            <a:r>
              <a:rPr lang="en-US" sz="4800" dirty="0"/>
              <a:t> </a:t>
            </a:r>
            <a:r>
              <a:rPr lang="en-US" sz="4800" dirty="0" err="1"/>
              <a:t>titulama</a:t>
            </a:r>
            <a:r>
              <a:rPr lang="en-US" sz="4800" dirty="0"/>
              <a:t> </a:t>
            </a:r>
            <a:r>
              <a:rPr lang="en-US" sz="4800" dirty="0" err="1"/>
              <a:t>i</a:t>
            </a:r>
            <a:r>
              <a:rPr lang="en-US" sz="4800" dirty="0"/>
              <a:t> </a:t>
            </a:r>
            <a:r>
              <a:rPr lang="en-US" sz="4800" dirty="0" err="1"/>
              <a:t>priznanjima</a:t>
            </a:r>
            <a:r>
              <a:rPr lang="en-US" sz="4800" dirty="0"/>
              <a:t>. </a:t>
            </a:r>
            <a:r>
              <a:rPr lang="en-US" sz="4800" dirty="0" err="1"/>
              <a:t>Uz</a:t>
            </a:r>
            <a:r>
              <a:rPr lang="en-US" sz="4800" dirty="0"/>
              <a:t> to, </a:t>
            </a:r>
            <a:r>
              <a:rPr lang="en-US" sz="4800" dirty="0" err="1"/>
              <a:t>neka</a:t>
            </a:r>
            <a:r>
              <a:rPr lang="en-US" sz="4800" dirty="0"/>
              <a:t> </a:t>
            </a:r>
            <a:r>
              <a:rPr lang="en-US" sz="4800" dirty="0" err="1"/>
              <a:t>oni</a:t>
            </a:r>
            <a:r>
              <a:rPr lang="en-US" sz="4800" dirty="0"/>
              <a:t> </a:t>
            </a:r>
            <a:r>
              <a:rPr lang="en-US" sz="4800" dirty="0" err="1"/>
              <a:t>imaju</a:t>
            </a:r>
            <a:r>
              <a:rPr lang="en-US" sz="4800" dirty="0"/>
              <a:t> </a:t>
            </a:r>
            <a:r>
              <a:rPr lang="en-US" sz="4800" dirty="0" err="1"/>
              <a:t>pravo</a:t>
            </a:r>
            <a:r>
              <a:rPr lang="en-US" sz="4800" dirty="0"/>
              <a:t> da </a:t>
            </a:r>
            <a:r>
              <a:rPr lang="en-US" sz="4800" dirty="0" err="1"/>
              <a:t>biraju</a:t>
            </a:r>
            <a:r>
              <a:rPr lang="en-US" sz="4800" dirty="0"/>
              <a:t> </a:t>
            </a:r>
            <a:r>
              <a:rPr lang="en-US" sz="4800" dirty="0" err="1"/>
              <a:t>knjigu</a:t>
            </a:r>
            <a:r>
              <a:rPr lang="en-US" sz="4800" dirty="0"/>
              <a:t> </a:t>
            </a:r>
            <a:r>
              <a:rPr lang="en-US" sz="4800" dirty="0" err="1"/>
              <a:t>sedmice</a:t>
            </a:r>
            <a:r>
              <a:rPr lang="en-US" sz="4800" dirty="0"/>
              <a:t> </a:t>
            </a:r>
            <a:r>
              <a:rPr lang="en-US" sz="4800" dirty="0" err="1"/>
              <a:t>ili</a:t>
            </a:r>
            <a:r>
              <a:rPr lang="en-US" sz="4800" dirty="0"/>
              <a:t> </a:t>
            </a:r>
            <a:r>
              <a:rPr lang="en-US" sz="4800" dirty="0" err="1"/>
              <a:t>organizuju</a:t>
            </a:r>
            <a:r>
              <a:rPr lang="en-US" sz="4800" dirty="0"/>
              <a:t> mini </a:t>
            </a:r>
            <a:r>
              <a:rPr lang="en-US" sz="4800" dirty="0" err="1"/>
              <a:t>događaj</a:t>
            </a:r>
            <a:r>
              <a:rPr lang="en-US" sz="4800" dirty="0"/>
              <a:t>.</a:t>
            </a:r>
          </a:p>
        </p:txBody>
      </p:sp>
    </p:spTree>
    <p:extLst>
      <p:ext uri="{BB962C8B-B14F-4D97-AF65-F5344CB8AC3E}">
        <p14:creationId xmlns:p14="http://schemas.microsoft.com/office/powerpoint/2010/main" val="16230364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7989"/>
            <a:ext cx="12192000" cy="3490330"/>
          </a:xfrm>
          <a:solidFill>
            <a:srgbClr val="FFC000"/>
          </a:solidFill>
        </p:spPr>
        <p:txBody>
          <a:bodyPr>
            <a:noAutofit/>
          </a:bodyPr>
          <a:lstStyle/>
          <a:p>
            <a:r>
              <a:rPr lang="bs-Latn-BA" sz="2000" dirty="0" smtClean="0"/>
              <a:t/>
            </a:r>
            <a:br>
              <a:rPr lang="bs-Latn-BA" sz="2000" dirty="0" smtClean="0"/>
            </a:br>
            <a:r>
              <a:rPr lang="bs-Latn-BA" sz="2000" dirty="0"/>
              <a:t/>
            </a:r>
            <a:br>
              <a:rPr lang="bs-Latn-BA" sz="2000" dirty="0"/>
            </a:br>
            <a:r>
              <a:rPr lang="bs-Latn-BA" sz="2000" dirty="0" smtClean="0"/>
              <a:t/>
            </a:r>
            <a:br>
              <a:rPr lang="bs-Latn-BA" sz="2000" dirty="0" smtClean="0"/>
            </a:br>
            <a:r>
              <a:rPr lang="bs-Latn-BA" sz="3000" b="1" dirty="0" smtClean="0"/>
              <a:t>ZANIMLJIVOST</a:t>
            </a:r>
            <a:r>
              <a:rPr lang="bs-Latn-BA" sz="2000" dirty="0" smtClean="0"/>
              <a:t> </a:t>
            </a:r>
            <a:r>
              <a:rPr lang="en-US" sz="2000" dirty="0"/>
              <a:t> </a:t>
            </a:r>
            <a:r>
              <a:rPr lang="bs-Latn-BA" sz="2000" dirty="0" smtClean="0"/>
              <a:t>                                       </a:t>
            </a:r>
            <a:r>
              <a:rPr lang="en-US" sz="2000" b="1" dirty="0" smtClean="0"/>
              <a:t>"</a:t>
            </a:r>
            <a:r>
              <a:rPr lang="en-US" sz="2000" b="1" dirty="0" err="1"/>
              <a:t>Remisija</a:t>
            </a:r>
            <a:r>
              <a:rPr lang="en-US" sz="2000" b="1" dirty="0"/>
              <a:t> </a:t>
            </a:r>
            <a:r>
              <a:rPr lang="en-US" sz="2000" b="1" dirty="0" err="1"/>
              <a:t>za</a:t>
            </a:r>
            <a:r>
              <a:rPr lang="en-US" sz="2000" b="1" dirty="0"/>
              <a:t> </a:t>
            </a:r>
            <a:r>
              <a:rPr lang="en-US" sz="2000" b="1" dirty="0" err="1"/>
              <a:t>čitanje</a:t>
            </a:r>
            <a:r>
              <a:rPr lang="en-US" sz="2000" b="1" dirty="0"/>
              <a:t>",</a:t>
            </a:r>
            <a:r>
              <a:rPr lang="en-US" sz="2000" dirty="0"/>
              <a:t/>
            </a:r>
            <a:br>
              <a:rPr lang="en-US" sz="2000" dirty="0"/>
            </a:br>
            <a:r>
              <a:rPr lang="en-US" sz="2000" b="1" dirty="0"/>
              <a:t>U </a:t>
            </a:r>
            <a:r>
              <a:rPr lang="en-US" sz="2000" b="1" dirty="0" err="1"/>
              <a:t>Brazilu</a:t>
            </a:r>
            <a:r>
              <a:rPr lang="en-US" sz="2000" b="1" dirty="0"/>
              <a:t> </a:t>
            </a:r>
            <a:r>
              <a:rPr lang="en-US" sz="2000" b="1" dirty="0" err="1"/>
              <a:t>postoji</a:t>
            </a:r>
            <a:r>
              <a:rPr lang="en-US" sz="2000" b="1" dirty="0"/>
              <a:t> program </a:t>
            </a:r>
            <a:r>
              <a:rPr lang="en-US" sz="2000" b="1" dirty="0" err="1"/>
              <a:t>poznat</a:t>
            </a:r>
            <a:r>
              <a:rPr lang="en-US" sz="2000" b="1" dirty="0"/>
              <a:t> </a:t>
            </a:r>
            <a:r>
              <a:rPr lang="en-US" sz="2000" b="1" dirty="0" err="1"/>
              <a:t>kao</a:t>
            </a:r>
            <a:r>
              <a:rPr lang="en-US" sz="2000" b="1" dirty="0"/>
              <a:t> "</a:t>
            </a:r>
            <a:r>
              <a:rPr lang="en-US" sz="2000" b="1" dirty="0" err="1"/>
              <a:t>Remisija</a:t>
            </a:r>
            <a:r>
              <a:rPr lang="en-US" sz="2000" b="1" dirty="0"/>
              <a:t> </a:t>
            </a:r>
            <a:r>
              <a:rPr lang="en-US" sz="2000" b="1" dirty="0" err="1"/>
              <a:t>za</a:t>
            </a:r>
            <a:r>
              <a:rPr lang="en-US" sz="2000" b="1" dirty="0"/>
              <a:t> </a:t>
            </a:r>
            <a:r>
              <a:rPr lang="en-US" sz="2000" b="1" dirty="0" err="1"/>
              <a:t>čitanje</a:t>
            </a:r>
            <a:r>
              <a:rPr lang="en-US" sz="2000" b="1" dirty="0"/>
              <a:t>", </a:t>
            </a:r>
            <a:r>
              <a:rPr lang="en-US" sz="2000" b="1" dirty="0" err="1"/>
              <a:t>koji</a:t>
            </a:r>
            <a:r>
              <a:rPr lang="en-US" sz="2000" b="1" dirty="0"/>
              <a:t> </a:t>
            </a:r>
            <a:r>
              <a:rPr lang="en-US" sz="2000" b="1" dirty="0" err="1"/>
              <a:t>omogućava</a:t>
            </a:r>
            <a:r>
              <a:rPr lang="en-US" sz="2000" b="1" dirty="0"/>
              <a:t> </a:t>
            </a:r>
            <a:r>
              <a:rPr lang="en-US" sz="2000" b="1" dirty="0" err="1"/>
              <a:t>zatvorenicima</a:t>
            </a:r>
            <a:r>
              <a:rPr lang="en-US" sz="2000" b="1" dirty="0"/>
              <a:t> da </a:t>
            </a:r>
            <a:r>
              <a:rPr lang="en-US" sz="2000" b="1" dirty="0" err="1"/>
              <a:t>umanje</a:t>
            </a:r>
            <a:r>
              <a:rPr lang="en-US" sz="2000" b="1" dirty="0"/>
              <a:t> </a:t>
            </a:r>
            <a:r>
              <a:rPr lang="en-US" sz="2000" b="1" dirty="0" err="1"/>
              <a:t>svoju</a:t>
            </a:r>
            <a:r>
              <a:rPr lang="en-US" sz="2000" b="1" dirty="0"/>
              <a:t> </a:t>
            </a:r>
            <a:r>
              <a:rPr lang="en-US" sz="2000" b="1" dirty="0" err="1"/>
              <a:t>zatvorsku</a:t>
            </a:r>
            <a:r>
              <a:rPr lang="en-US" sz="2000" b="1" dirty="0"/>
              <a:t> </a:t>
            </a:r>
            <a:r>
              <a:rPr lang="en-US" sz="2000" b="1" dirty="0" err="1"/>
              <a:t>kaznu</a:t>
            </a:r>
            <a:r>
              <a:rPr lang="en-US" sz="2000" b="1" dirty="0"/>
              <a:t> </a:t>
            </a:r>
            <a:r>
              <a:rPr lang="en-US" sz="2000" b="1" dirty="0" err="1"/>
              <a:t>čitanjem</a:t>
            </a:r>
            <a:r>
              <a:rPr lang="en-US" sz="2000" b="1" dirty="0"/>
              <a:t> </a:t>
            </a:r>
            <a:r>
              <a:rPr lang="en-US" sz="2000" b="1" dirty="0" err="1"/>
              <a:t>knjiga</a:t>
            </a:r>
            <a:r>
              <a:rPr lang="en-US" sz="2000" b="1" dirty="0"/>
              <a:t> </a:t>
            </a:r>
            <a:r>
              <a:rPr lang="en-US" sz="2000" b="1" dirty="0" err="1"/>
              <a:t>i</a:t>
            </a:r>
            <a:r>
              <a:rPr lang="en-US" sz="2000" b="1" dirty="0"/>
              <a:t> </a:t>
            </a:r>
            <a:r>
              <a:rPr lang="en-US" sz="2000" b="1" dirty="0" err="1"/>
              <a:t>pisanjem</a:t>
            </a:r>
            <a:r>
              <a:rPr lang="en-US" sz="2000" b="1" dirty="0"/>
              <a:t> </a:t>
            </a:r>
            <a:r>
              <a:rPr lang="en-US" sz="2000" b="1" dirty="0" err="1"/>
              <a:t>eseja</a:t>
            </a:r>
            <a:r>
              <a:rPr lang="en-US" sz="2000" b="1" dirty="0"/>
              <a:t> o </a:t>
            </a:r>
            <a:r>
              <a:rPr lang="en-US" sz="2000" b="1" dirty="0" err="1" smtClean="0"/>
              <a:t>njima</a:t>
            </a:r>
            <a:r>
              <a:rPr lang="bs-Latn-BA" sz="2000" b="1" dirty="0" smtClean="0"/>
              <a:t>.</a:t>
            </a:r>
            <a:r>
              <a:rPr lang="en-US" sz="2000" dirty="0"/>
              <a:t/>
            </a:r>
            <a:br>
              <a:rPr lang="en-US" sz="2000" dirty="0"/>
            </a:br>
            <a:r>
              <a:rPr lang="en-US" sz="2000" b="1" dirty="0" err="1"/>
              <a:t>Zatvorenici</a:t>
            </a:r>
            <a:r>
              <a:rPr lang="en-US" sz="2000" b="1" dirty="0"/>
              <a:t> </a:t>
            </a:r>
            <a:r>
              <a:rPr lang="en-US" sz="2000" b="1" dirty="0" err="1"/>
              <a:t>imaju</a:t>
            </a:r>
            <a:r>
              <a:rPr lang="en-US" sz="2000" b="1" dirty="0"/>
              <a:t> </a:t>
            </a:r>
            <a:r>
              <a:rPr lang="en-US" sz="2000" b="1" dirty="0" err="1"/>
              <a:t>četiri</a:t>
            </a:r>
            <a:r>
              <a:rPr lang="en-US" sz="2000" b="1" dirty="0"/>
              <a:t> </a:t>
            </a:r>
            <a:r>
              <a:rPr lang="en-US" sz="2000" b="1" dirty="0" err="1"/>
              <a:t>sedmice</a:t>
            </a:r>
            <a:r>
              <a:rPr lang="en-US" sz="2000" b="1" dirty="0"/>
              <a:t> da </a:t>
            </a:r>
            <a:r>
              <a:rPr lang="en-US" sz="2000" b="1" dirty="0" err="1"/>
              <a:t>pročitaju</a:t>
            </a:r>
            <a:r>
              <a:rPr lang="en-US" sz="2000" b="1" dirty="0"/>
              <a:t> </a:t>
            </a:r>
            <a:r>
              <a:rPr lang="en-US" sz="2000" b="1" dirty="0" err="1"/>
              <a:t>jedno</a:t>
            </a:r>
            <a:r>
              <a:rPr lang="en-US" sz="2000" b="1" dirty="0"/>
              <a:t> </a:t>
            </a:r>
            <a:r>
              <a:rPr lang="en-US" sz="2000" b="1" dirty="0" err="1"/>
              <a:t>djelo</a:t>
            </a:r>
            <a:r>
              <a:rPr lang="en-US" sz="2000" b="1" dirty="0"/>
              <a:t> </a:t>
            </a:r>
            <a:r>
              <a:rPr lang="en-US" sz="2000" b="1" dirty="0" err="1"/>
              <a:t>iz</a:t>
            </a:r>
            <a:r>
              <a:rPr lang="en-US" sz="2000" b="1" dirty="0"/>
              <a:t> </a:t>
            </a:r>
            <a:r>
              <a:rPr lang="en-US" sz="2000" b="1" dirty="0" err="1"/>
              <a:t>oblasti</a:t>
            </a:r>
            <a:r>
              <a:rPr lang="en-US" sz="2000" b="1" dirty="0"/>
              <a:t> </a:t>
            </a:r>
            <a:r>
              <a:rPr lang="en-US" sz="2000" b="1" dirty="0" err="1"/>
              <a:t>filozofije</a:t>
            </a:r>
            <a:r>
              <a:rPr lang="en-US" sz="2000" b="1" dirty="0"/>
              <a:t>, </a:t>
            </a:r>
            <a:r>
              <a:rPr lang="en-US" sz="2000" b="1" dirty="0" err="1"/>
              <a:t>nauke</a:t>
            </a:r>
            <a:r>
              <a:rPr lang="en-US" sz="2000" b="1" dirty="0"/>
              <a:t> </a:t>
            </a:r>
            <a:r>
              <a:rPr lang="en-US" sz="2000" b="1" dirty="0" err="1"/>
              <a:t>ili</a:t>
            </a:r>
            <a:r>
              <a:rPr lang="en-US" sz="2000" b="1" dirty="0"/>
              <a:t> </a:t>
            </a:r>
            <a:r>
              <a:rPr lang="en-US" sz="2000" b="1" dirty="0" err="1"/>
              <a:t>klasične</a:t>
            </a:r>
            <a:r>
              <a:rPr lang="en-US" sz="2000" b="1" dirty="0"/>
              <a:t> </a:t>
            </a:r>
            <a:r>
              <a:rPr lang="en-US" sz="2000" b="1" dirty="0" err="1"/>
              <a:t>književnosti</a:t>
            </a:r>
            <a:r>
              <a:rPr lang="en-US" sz="2000" b="1" dirty="0"/>
              <a:t>.</a:t>
            </a:r>
            <a:r>
              <a:rPr lang="en-US" sz="2000" dirty="0"/>
              <a:t/>
            </a:r>
            <a:br>
              <a:rPr lang="en-US" sz="2000" dirty="0"/>
            </a:br>
            <a:r>
              <a:rPr lang="en-US" sz="2000" b="1" dirty="0" err="1"/>
              <a:t>Nakon</a:t>
            </a:r>
            <a:r>
              <a:rPr lang="en-US" sz="2000" b="1" dirty="0"/>
              <a:t> toga </a:t>
            </a:r>
            <a:r>
              <a:rPr lang="en-US" sz="2000" b="1" dirty="0" err="1"/>
              <a:t>moraju</a:t>
            </a:r>
            <a:r>
              <a:rPr lang="en-US" sz="2000" b="1" dirty="0"/>
              <a:t> </a:t>
            </a:r>
            <a:r>
              <a:rPr lang="en-US" sz="2000" b="1" dirty="0" err="1"/>
              <a:t>napisati</a:t>
            </a:r>
            <a:r>
              <a:rPr lang="en-US" sz="2000" b="1" dirty="0"/>
              <a:t> </a:t>
            </a:r>
            <a:r>
              <a:rPr lang="en-US" sz="2000" b="1" dirty="0" err="1"/>
              <a:t>esej</a:t>
            </a:r>
            <a:r>
              <a:rPr lang="en-US" sz="2000" b="1" dirty="0"/>
              <a:t> </a:t>
            </a:r>
            <a:r>
              <a:rPr lang="en-US" sz="2000" b="1" dirty="0" err="1"/>
              <a:t>ili</a:t>
            </a:r>
            <a:r>
              <a:rPr lang="en-US" sz="2000" b="1" dirty="0"/>
              <a:t> </a:t>
            </a:r>
            <a:r>
              <a:rPr lang="en-US" sz="2000" b="1" dirty="0" err="1"/>
              <a:t>izvještaj</a:t>
            </a:r>
            <a:r>
              <a:rPr lang="en-US" sz="2000" b="1" dirty="0"/>
              <a:t> </a:t>
            </a:r>
            <a:r>
              <a:rPr lang="en-US" sz="2000" b="1" dirty="0" err="1"/>
              <a:t>koji</a:t>
            </a:r>
            <a:r>
              <a:rPr lang="en-US" sz="2000" b="1" dirty="0"/>
              <a:t> </a:t>
            </a:r>
            <a:r>
              <a:rPr lang="en-US" sz="2000" b="1" dirty="0" err="1"/>
              <a:t>ocjenjuje</a:t>
            </a:r>
            <a:r>
              <a:rPr lang="en-US" sz="2000" b="1" dirty="0"/>
              <a:t> </a:t>
            </a:r>
            <a:r>
              <a:rPr lang="en-US" sz="2000" b="1" dirty="0" err="1"/>
              <a:t>posebna</a:t>
            </a:r>
            <a:r>
              <a:rPr lang="en-US" sz="2000" b="1" dirty="0"/>
              <a:t> </a:t>
            </a:r>
            <a:r>
              <a:rPr lang="en-US" sz="2000" b="1" dirty="0" err="1"/>
              <a:t>komisija</a:t>
            </a:r>
            <a:r>
              <a:rPr lang="en-US" sz="2000" b="1" dirty="0"/>
              <a:t>.</a:t>
            </a:r>
            <a:r>
              <a:rPr lang="en-US" sz="2000" dirty="0"/>
              <a:t/>
            </a:r>
            <a:br>
              <a:rPr lang="en-US" sz="2000" dirty="0"/>
            </a:br>
            <a:r>
              <a:rPr lang="en-US" sz="2000" b="1" dirty="0" err="1"/>
              <a:t>Za</a:t>
            </a:r>
            <a:r>
              <a:rPr lang="en-US" sz="2000" b="1" dirty="0"/>
              <a:t> </a:t>
            </a:r>
            <a:r>
              <a:rPr lang="en-US" sz="2000" b="1" dirty="0" err="1"/>
              <a:t>svaku</a:t>
            </a:r>
            <a:r>
              <a:rPr lang="en-US" sz="2000" b="1" dirty="0"/>
              <a:t> </a:t>
            </a:r>
            <a:r>
              <a:rPr lang="en-US" sz="2000" b="1" dirty="0" err="1"/>
              <a:t>uspješno</a:t>
            </a:r>
            <a:r>
              <a:rPr lang="en-US" sz="2000" b="1" dirty="0"/>
              <a:t> </a:t>
            </a:r>
            <a:r>
              <a:rPr lang="en-US" sz="2000" b="1" dirty="0" err="1"/>
              <a:t>obrađenu</a:t>
            </a:r>
            <a:r>
              <a:rPr lang="en-US" sz="2000" b="1" dirty="0"/>
              <a:t> </a:t>
            </a:r>
            <a:r>
              <a:rPr lang="en-US" sz="2000" b="1" dirty="0" err="1"/>
              <a:t>knjigu</a:t>
            </a:r>
            <a:r>
              <a:rPr lang="en-US" sz="2000" b="1" dirty="0"/>
              <a:t>, </a:t>
            </a:r>
            <a:r>
              <a:rPr lang="en-US" sz="2000" b="1" dirty="0" err="1"/>
              <a:t>kazna</a:t>
            </a:r>
            <a:r>
              <a:rPr lang="en-US" sz="2000" b="1" dirty="0"/>
              <a:t> se </a:t>
            </a:r>
            <a:r>
              <a:rPr lang="en-US" sz="2000" b="1" dirty="0" err="1"/>
              <a:t>može</a:t>
            </a:r>
            <a:r>
              <a:rPr lang="en-US" sz="2000" b="1" dirty="0"/>
              <a:t> </a:t>
            </a:r>
            <a:r>
              <a:rPr lang="en-US" sz="2000" b="1" dirty="0" err="1"/>
              <a:t>smanjiti</a:t>
            </a:r>
            <a:r>
              <a:rPr lang="en-US" sz="2000" b="1" dirty="0"/>
              <a:t> </a:t>
            </a:r>
            <a:r>
              <a:rPr lang="en-US" sz="2000" b="1" dirty="0" err="1"/>
              <a:t>za</a:t>
            </a:r>
            <a:r>
              <a:rPr lang="en-US" sz="2000" b="1" dirty="0"/>
              <a:t> </a:t>
            </a:r>
            <a:r>
              <a:rPr lang="en-US" sz="2000" b="1" dirty="0" err="1"/>
              <a:t>četiri</a:t>
            </a:r>
            <a:r>
              <a:rPr lang="en-US" sz="2000" b="1" dirty="0"/>
              <a:t> dana, a </a:t>
            </a:r>
            <a:r>
              <a:rPr lang="en-US" sz="2000" b="1" dirty="0" err="1"/>
              <a:t>godišnje</a:t>
            </a:r>
            <a:r>
              <a:rPr lang="en-US" sz="2000" b="1" dirty="0"/>
              <a:t> </a:t>
            </a:r>
            <a:r>
              <a:rPr lang="en-US" sz="2000" b="1" dirty="0" err="1"/>
              <a:t>mogu</a:t>
            </a:r>
            <a:r>
              <a:rPr lang="en-US" sz="2000" b="1" dirty="0"/>
              <a:t> </a:t>
            </a:r>
            <a:r>
              <a:rPr lang="en-US" sz="2000" b="1" dirty="0" err="1"/>
              <a:t>pročitati</a:t>
            </a:r>
            <a:r>
              <a:rPr lang="en-US" sz="2000" b="1" dirty="0"/>
              <a:t> do 12 </a:t>
            </a:r>
            <a:r>
              <a:rPr lang="en-US" sz="2000" b="1" dirty="0" err="1"/>
              <a:t>knjiga</a:t>
            </a:r>
            <a:r>
              <a:rPr lang="en-US" sz="2000" b="1" dirty="0"/>
              <a:t>, </a:t>
            </a:r>
            <a:r>
              <a:rPr lang="en-US" sz="2000" b="1" dirty="0" err="1"/>
              <a:t>što</a:t>
            </a:r>
            <a:r>
              <a:rPr lang="en-US" sz="2000" b="1" dirty="0"/>
              <a:t> </a:t>
            </a:r>
            <a:r>
              <a:rPr lang="en-US" sz="2000" b="1" dirty="0" err="1"/>
              <a:t>znači</a:t>
            </a:r>
            <a:r>
              <a:rPr lang="en-US" sz="2000" b="1" dirty="0"/>
              <a:t> </a:t>
            </a:r>
            <a:r>
              <a:rPr lang="en-US" sz="2000" b="1" dirty="0" err="1"/>
              <a:t>maksimalno</a:t>
            </a:r>
            <a:r>
              <a:rPr lang="en-US" sz="2000" b="1" dirty="0"/>
              <a:t> 48 dana </a:t>
            </a:r>
            <a:r>
              <a:rPr lang="en-US" sz="2000" b="1" dirty="0" err="1"/>
              <a:t>umanjenja</a:t>
            </a:r>
            <a:r>
              <a:rPr lang="en-US" sz="2000" b="1" dirty="0"/>
              <a:t> </a:t>
            </a:r>
            <a:r>
              <a:rPr lang="en-US" sz="2000" b="1" dirty="0" err="1"/>
              <a:t>kazne</a:t>
            </a:r>
            <a:r>
              <a:rPr lang="en-US" sz="2000" b="1" dirty="0"/>
              <a:t> </a:t>
            </a:r>
            <a:r>
              <a:rPr lang="en-US" sz="2000" b="1" dirty="0" err="1"/>
              <a:t>godišnje</a:t>
            </a:r>
            <a:r>
              <a:rPr lang="en-US" sz="2000" b="1" dirty="0"/>
              <a:t>.</a:t>
            </a:r>
            <a:r>
              <a:rPr lang="en-US" sz="2000" dirty="0"/>
              <a:t/>
            </a:r>
            <a:br>
              <a:rPr lang="en-US" sz="2000" dirty="0"/>
            </a:br>
            <a:r>
              <a:rPr lang="en-US" sz="2000" b="1" dirty="0"/>
              <a:t> </a:t>
            </a:r>
            <a:r>
              <a:rPr lang="en-US" sz="2000" dirty="0"/>
              <a:t/>
            </a:r>
            <a:br>
              <a:rPr lang="en-US" sz="2000" dirty="0"/>
            </a:br>
            <a:r>
              <a:rPr lang="en-US" sz="2000" b="1" dirty="0" err="1"/>
              <a:t>Cilj</a:t>
            </a:r>
            <a:r>
              <a:rPr lang="en-US" sz="2000" b="1" dirty="0"/>
              <a:t> </a:t>
            </a:r>
            <a:r>
              <a:rPr lang="en-US" sz="2000" b="1" dirty="0" err="1"/>
              <a:t>programa</a:t>
            </a:r>
            <a:r>
              <a:rPr lang="en-US" sz="2000" b="1" dirty="0"/>
              <a:t> je </a:t>
            </a:r>
            <a:r>
              <a:rPr lang="en-US" sz="2000" b="1" dirty="0" err="1"/>
              <a:t>rehabilitacija</a:t>
            </a:r>
            <a:r>
              <a:rPr lang="en-US" sz="2000" b="1" dirty="0"/>
              <a:t> </a:t>
            </a:r>
            <a:r>
              <a:rPr lang="en-US" sz="2000" b="1" dirty="0" err="1"/>
              <a:t>kroz</a:t>
            </a:r>
            <a:r>
              <a:rPr lang="en-US" sz="2000" b="1" dirty="0"/>
              <a:t> </a:t>
            </a:r>
            <a:r>
              <a:rPr lang="en-US" sz="2000" b="1" dirty="0" err="1"/>
              <a:t>obrazovanje</a:t>
            </a:r>
            <a:r>
              <a:rPr lang="en-US" sz="2000" b="1" dirty="0"/>
              <a:t>, a </a:t>
            </a:r>
            <a:r>
              <a:rPr lang="en-US" sz="2000" b="1" dirty="0" err="1"/>
              <a:t>kako</a:t>
            </a:r>
            <a:r>
              <a:rPr lang="en-US" sz="2000" b="1" dirty="0"/>
              <a:t> je </a:t>
            </a:r>
            <a:r>
              <a:rPr lang="en-US" sz="2000" b="1" dirty="0" err="1"/>
              <a:t>rekao</a:t>
            </a:r>
            <a:r>
              <a:rPr lang="en-US" sz="2000" b="1" dirty="0"/>
              <a:t> </a:t>
            </a:r>
            <a:r>
              <a:rPr lang="en-US" sz="2000" b="1" dirty="0" err="1"/>
              <a:t>jedan</a:t>
            </a:r>
            <a:r>
              <a:rPr lang="en-US" sz="2000" b="1" dirty="0"/>
              <a:t> od </a:t>
            </a:r>
            <a:r>
              <a:rPr lang="en-US" sz="2000" b="1" dirty="0" err="1"/>
              <a:t>organizatora</a:t>
            </a:r>
            <a:r>
              <a:rPr lang="en-US" sz="2000" b="1" dirty="0"/>
              <a:t>: "</a:t>
            </a:r>
            <a:r>
              <a:rPr lang="en-US" sz="2000" b="1" dirty="0" err="1"/>
              <a:t>Zatvorenici</a:t>
            </a:r>
            <a:r>
              <a:rPr lang="en-US" sz="2000" b="1" dirty="0"/>
              <a:t> </a:t>
            </a:r>
            <a:r>
              <a:rPr lang="en-US" sz="2000" b="1" dirty="0" err="1"/>
              <a:t>će</a:t>
            </a:r>
            <a:r>
              <a:rPr lang="en-US" sz="2000" b="1" dirty="0"/>
              <a:t> </a:t>
            </a:r>
            <a:r>
              <a:rPr lang="en-US" sz="2000" b="1" dirty="0" err="1"/>
              <a:t>izaći</a:t>
            </a:r>
            <a:r>
              <a:rPr lang="en-US" sz="2000" b="1" dirty="0"/>
              <a:t> </a:t>
            </a:r>
            <a:r>
              <a:rPr lang="en-US" sz="2000" b="1" dirty="0" err="1"/>
              <a:t>mudriji</a:t>
            </a:r>
            <a:r>
              <a:rPr lang="en-US" sz="2000" b="1" dirty="0"/>
              <a:t>, </a:t>
            </a:r>
            <a:r>
              <a:rPr lang="en-US" sz="2000" b="1" dirty="0" err="1"/>
              <a:t>oplemenjeni</a:t>
            </a:r>
            <a:r>
              <a:rPr lang="en-US" sz="2000" b="1" dirty="0"/>
              <a:t> </a:t>
            </a:r>
            <a:r>
              <a:rPr lang="en-US" sz="2000" b="1" dirty="0" err="1"/>
              <a:t>širom</a:t>
            </a:r>
            <a:r>
              <a:rPr lang="en-US" sz="2000" b="1" dirty="0"/>
              <a:t> </a:t>
            </a:r>
            <a:r>
              <a:rPr lang="en-US" sz="2000" b="1" dirty="0" err="1"/>
              <a:t>perspektivom</a:t>
            </a:r>
            <a:r>
              <a:rPr lang="en-US" sz="2000" b="1" dirty="0"/>
              <a:t> </a:t>
            </a:r>
            <a:r>
              <a:rPr lang="en-US" sz="2000" b="1" dirty="0" err="1"/>
              <a:t>svijeta</a:t>
            </a:r>
            <a:r>
              <a:rPr lang="en-US" sz="2000" b="1" dirty="0"/>
              <a:t> u </a:t>
            </a:r>
            <a:r>
              <a:rPr lang="en-US" sz="2000" b="1" dirty="0" err="1"/>
              <a:t>kojem</a:t>
            </a:r>
            <a:r>
              <a:rPr lang="en-US" sz="2000" b="1" dirty="0"/>
              <a:t> </a:t>
            </a:r>
            <a:r>
              <a:rPr lang="en-US" sz="2000" b="1" dirty="0" err="1"/>
              <a:t>žive</a:t>
            </a:r>
            <a:r>
              <a:rPr lang="en-US" sz="2000" b="1" dirty="0"/>
              <a:t>.”</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41395" y="3122341"/>
            <a:ext cx="6311589" cy="3423426"/>
          </a:xfrm>
        </p:spPr>
      </p:pic>
    </p:spTree>
    <p:extLst>
      <p:ext uri="{BB962C8B-B14F-4D97-AF65-F5344CB8AC3E}">
        <p14:creationId xmlns:p14="http://schemas.microsoft.com/office/powerpoint/2010/main" val="1037877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76" y="111513"/>
            <a:ext cx="11653024" cy="1579176"/>
          </a:xfrm>
          <a:solidFill>
            <a:srgbClr val="FFFF00"/>
          </a:solidFill>
        </p:spPr>
        <p:txBody>
          <a:bodyPr>
            <a:normAutofit/>
          </a:bodyPr>
          <a:lstStyle/>
          <a:p>
            <a:r>
              <a:rPr lang="bs-Latn-BA" sz="3200" b="1" dirty="0" smtClean="0"/>
              <a:t>Brojne su aktivnosti koje mogu doprinijeti popularizaciji rada biblioteke i bibliotečke sekcije. Ovo su samo neke od njih, a ostale prepuštamo vašoj mašti na volju...</a:t>
            </a:r>
            <a:endParaRPr lang="en-US" sz="32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010" y="1690689"/>
            <a:ext cx="6713034" cy="5520624"/>
          </a:xfrm>
        </p:spPr>
      </p:pic>
    </p:spTree>
    <p:extLst>
      <p:ext uri="{BB962C8B-B14F-4D97-AF65-F5344CB8AC3E}">
        <p14:creationId xmlns:p14="http://schemas.microsoft.com/office/powerpoint/2010/main" val="17253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966" y="89210"/>
            <a:ext cx="11251580" cy="6913756"/>
          </a:xfrm>
          <a:prstGeom prst="rect">
            <a:avLst/>
          </a:prstGeom>
          <a:ln>
            <a:noFill/>
          </a:ln>
          <a:effectLst>
            <a:softEdge rad="112500"/>
          </a:effectLst>
        </p:spPr>
      </p:pic>
    </p:spTree>
    <p:extLst>
      <p:ext uri="{BB962C8B-B14F-4D97-AF65-F5344CB8AC3E}">
        <p14:creationId xmlns:p14="http://schemas.microsoft.com/office/powerpoint/2010/main" val="40642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537"/>
            <a:ext cx="10515600" cy="5842426"/>
          </a:xfrm>
          <a:solidFill>
            <a:srgbClr val="00B0F0"/>
          </a:solidFill>
        </p:spPr>
        <p:txBody>
          <a:bodyPr/>
          <a:lstStyle/>
          <a:p>
            <a:r>
              <a:rPr lang="en-US" sz="4800" b="1" dirty="0" err="1"/>
              <a:t>Projekti</a:t>
            </a:r>
            <a:r>
              <a:rPr lang="en-US" sz="4800" b="1" dirty="0"/>
              <a:t> </a:t>
            </a:r>
            <a:r>
              <a:rPr lang="en-US" sz="4800" b="1" dirty="0" err="1"/>
              <a:t>i</a:t>
            </a:r>
            <a:r>
              <a:rPr lang="en-US" sz="4800" b="1" dirty="0"/>
              <a:t> </a:t>
            </a:r>
            <a:r>
              <a:rPr lang="en-US" sz="4800" b="1" dirty="0" err="1"/>
              <a:t>edukativne</a:t>
            </a:r>
            <a:r>
              <a:rPr lang="en-US" sz="4800" b="1" dirty="0"/>
              <a:t> </a:t>
            </a:r>
            <a:r>
              <a:rPr lang="en-US" sz="4800" b="1" dirty="0" err="1"/>
              <a:t>radionice</a:t>
            </a:r>
            <a:r>
              <a:rPr lang="en-US" sz="4800" b="1" dirty="0"/>
              <a:t>:</a:t>
            </a:r>
            <a:r>
              <a:rPr lang="en-US" sz="4800" dirty="0"/>
              <a:t> </a:t>
            </a:r>
            <a:endParaRPr lang="bs-Latn-BA" sz="4800" dirty="0" smtClean="0"/>
          </a:p>
          <a:p>
            <a:pPr marL="0" indent="0">
              <a:buNone/>
            </a:pPr>
            <a:r>
              <a:rPr lang="en-US" sz="2500" b="1" dirty="0" err="1" smtClean="0"/>
              <a:t>Uključivanje</a:t>
            </a:r>
            <a:r>
              <a:rPr lang="en-US" sz="2500" dirty="0" smtClean="0"/>
              <a:t> </a:t>
            </a:r>
            <a:r>
              <a:rPr lang="en-US" sz="2500" dirty="0" err="1" smtClean="0"/>
              <a:t>biblioteke</a:t>
            </a:r>
            <a:r>
              <a:rPr lang="en-US" sz="2500" dirty="0" smtClean="0"/>
              <a:t> u </a:t>
            </a:r>
            <a:r>
              <a:rPr lang="en-US" sz="2500" dirty="0" err="1" smtClean="0"/>
              <a:t>nastavne</a:t>
            </a:r>
            <a:r>
              <a:rPr lang="en-US" sz="2500" dirty="0" smtClean="0"/>
              <a:t> </a:t>
            </a:r>
            <a:r>
              <a:rPr lang="en-US" sz="2500" dirty="0" err="1" smtClean="0"/>
              <a:t>planove</a:t>
            </a:r>
            <a:r>
              <a:rPr lang="en-US" sz="2500" b="1" dirty="0" smtClean="0"/>
              <a:t> </a:t>
            </a:r>
            <a:endParaRPr lang="bs-Latn-BA" sz="2500" b="1" dirty="0" smtClean="0"/>
          </a:p>
          <a:p>
            <a:pPr marL="0" indent="0">
              <a:buNone/>
            </a:pPr>
            <a:r>
              <a:rPr lang="en-US" sz="2500" b="1" dirty="0" smtClean="0"/>
              <a:t>"</a:t>
            </a:r>
            <a:r>
              <a:rPr lang="en-US" sz="2500" b="1" dirty="0" err="1"/>
              <a:t>Kako</a:t>
            </a:r>
            <a:r>
              <a:rPr lang="en-US" sz="2500" b="1" dirty="0"/>
              <a:t> se </a:t>
            </a:r>
            <a:r>
              <a:rPr lang="en-US" sz="2500" b="1" dirty="0" err="1"/>
              <a:t>koristi</a:t>
            </a:r>
            <a:r>
              <a:rPr lang="en-US" sz="2500" b="1" dirty="0"/>
              <a:t> </a:t>
            </a:r>
            <a:r>
              <a:rPr lang="en-US" sz="2500" b="1" dirty="0" err="1"/>
              <a:t>biblioteka</a:t>
            </a:r>
            <a:r>
              <a:rPr lang="en-US" sz="2500" b="1" dirty="0"/>
              <a:t>"</a:t>
            </a:r>
            <a:r>
              <a:rPr lang="en-US" sz="2500" dirty="0"/>
              <a:t> – </a:t>
            </a:r>
            <a:r>
              <a:rPr lang="en-US" sz="2500" dirty="0" err="1" smtClean="0"/>
              <a:t>Uvod</a:t>
            </a:r>
            <a:r>
              <a:rPr lang="bs-Latn-BA" sz="2500" dirty="0" smtClean="0"/>
              <a:t> u </a:t>
            </a:r>
            <a:r>
              <a:rPr lang="en-US" sz="2500" dirty="0" err="1" smtClean="0"/>
              <a:t>način</a:t>
            </a:r>
            <a:r>
              <a:rPr lang="en-US" sz="2500" dirty="0" smtClean="0"/>
              <a:t> </a:t>
            </a:r>
            <a:r>
              <a:rPr lang="en-US" sz="2500" dirty="0" err="1"/>
              <a:t>pretrage</a:t>
            </a:r>
            <a:r>
              <a:rPr lang="en-US" sz="2500" dirty="0"/>
              <a:t> </a:t>
            </a:r>
            <a:r>
              <a:rPr lang="en-US" sz="2500" dirty="0" err="1"/>
              <a:t>i</a:t>
            </a:r>
            <a:r>
              <a:rPr lang="en-US" sz="2500" dirty="0"/>
              <a:t> </a:t>
            </a:r>
            <a:r>
              <a:rPr lang="en-US" sz="2500" dirty="0" err="1"/>
              <a:t>osnovne</a:t>
            </a:r>
            <a:r>
              <a:rPr lang="en-US" sz="2500" dirty="0"/>
              <a:t> </a:t>
            </a:r>
            <a:r>
              <a:rPr lang="en-US" sz="2500" dirty="0" err="1"/>
              <a:t>pojmove</a:t>
            </a:r>
            <a:r>
              <a:rPr lang="en-US" sz="2500" dirty="0"/>
              <a:t> </a:t>
            </a:r>
            <a:r>
              <a:rPr lang="en-US" sz="2500" dirty="0" err="1"/>
              <a:t>bibliotečkog</a:t>
            </a:r>
            <a:r>
              <a:rPr lang="en-US" sz="2500" dirty="0"/>
              <a:t> </a:t>
            </a:r>
            <a:r>
              <a:rPr lang="en-US" sz="2500" dirty="0" err="1"/>
              <a:t>rada</a:t>
            </a:r>
            <a:r>
              <a:rPr lang="en-US" sz="2500" dirty="0" smtClean="0"/>
              <a:t>..</a:t>
            </a:r>
            <a:endParaRPr lang="bs-Latn-BA" sz="2500" dirty="0" smtClean="0"/>
          </a:p>
          <a:p>
            <a:pPr marL="0" indent="0">
              <a:buNone/>
            </a:pPr>
            <a:r>
              <a:rPr lang="en-US" sz="2400" b="1" dirty="0" err="1"/>
              <a:t>Radionica</a:t>
            </a:r>
            <a:r>
              <a:rPr lang="en-US" sz="2400" b="1" dirty="0"/>
              <a:t> </a:t>
            </a:r>
            <a:r>
              <a:rPr lang="en-US" sz="2400" b="1" dirty="0" err="1"/>
              <a:t>medijske</a:t>
            </a:r>
            <a:r>
              <a:rPr lang="en-US" sz="2400" b="1" dirty="0"/>
              <a:t> </a:t>
            </a:r>
            <a:r>
              <a:rPr lang="en-US" sz="2400" b="1" dirty="0" err="1"/>
              <a:t>i</a:t>
            </a:r>
            <a:r>
              <a:rPr lang="en-US" sz="2400" b="1" dirty="0"/>
              <a:t> </a:t>
            </a:r>
            <a:r>
              <a:rPr lang="en-US" sz="2400" b="1" dirty="0" err="1"/>
              <a:t>informacione</a:t>
            </a:r>
            <a:r>
              <a:rPr lang="en-US" sz="2400" b="1" dirty="0"/>
              <a:t> </a:t>
            </a:r>
            <a:r>
              <a:rPr lang="en-US" sz="2400" b="1" dirty="0" err="1"/>
              <a:t>pismenosti</a:t>
            </a:r>
            <a:r>
              <a:rPr lang="en-US" sz="2400" dirty="0"/>
              <a:t> – </a:t>
            </a:r>
            <a:r>
              <a:rPr lang="en-US" sz="2400" dirty="0" err="1"/>
              <a:t>Kritičko</a:t>
            </a:r>
            <a:r>
              <a:rPr lang="en-US" sz="2400" dirty="0"/>
              <a:t> </a:t>
            </a:r>
            <a:r>
              <a:rPr lang="en-US" sz="2400" dirty="0" err="1"/>
              <a:t>čitanje</a:t>
            </a:r>
            <a:r>
              <a:rPr lang="en-US" sz="2400" dirty="0"/>
              <a:t> </a:t>
            </a:r>
            <a:r>
              <a:rPr lang="en-US" sz="2400" dirty="0" err="1"/>
              <a:t>vijesti</a:t>
            </a:r>
            <a:r>
              <a:rPr lang="en-US" sz="2400" dirty="0"/>
              <a:t>, </a:t>
            </a:r>
            <a:r>
              <a:rPr lang="en-US" sz="2400" dirty="0" err="1"/>
              <a:t>prepoznavanje</a:t>
            </a:r>
            <a:r>
              <a:rPr lang="en-US" sz="2400" dirty="0"/>
              <a:t> </a:t>
            </a:r>
            <a:r>
              <a:rPr lang="en-US" sz="2400" dirty="0" err="1"/>
              <a:t>dezinformacija</a:t>
            </a:r>
            <a:r>
              <a:rPr lang="en-US" sz="2400" dirty="0"/>
              <a:t> </a:t>
            </a:r>
            <a:r>
              <a:rPr lang="en-US" sz="2400" dirty="0" err="1"/>
              <a:t>i</a:t>
            </a:r>
            <a:r>
              <a:rPr lang="en-US" sz="2400" dirty="0"/>
              <a:t> </a:t>
            </a:r>
            <a:r>
              <a:rPr lang="en-US" sz="2400" dirty="0" err="1"/>
              <a:t>korištenje</a:t>
            </a:r>
            <a:r>
              <a:rPr lang="en-US" sz="2400" dirty="0"/>
              <a:t> </a:t>
            </a:r>
            <a:r>
              <a:rPr lang="en-US" sz="2400" dirty="0" err="1"/>
              <a:t>pouzdanih</a:t>
            </a:r>
            <a:r>
              <a:rPr lang="en-US" sz="2400" dirty="0"/>
              <a:t> </a:t>
            </a:r>
            <a:r>
              <a:rPr lang="en-US" sz="2400" dirty="0" err="1" smtClean="0"/>
              <a:t>izvora</a:t>
            </a:r>
            <a:endParaRPr lang="bs-Latn-BA" sz="2400" dirty="0" smtClean="0"/>
          </a:p>
          <a:p>
            <a:pPr marL="0" indent="0">
              <a:buNone/>
            </a:pPr>
            <a:r>
              <a:rPr lang="en-US" sz="2400" b="1" dirty="0"/>
              <a:t>Od </a:t>
            </a:r>
            <a:r>
              <a:rPr lang="en-US" sz="2400" b="1" dirty="0" err="1"/>
              <a:t>ideje</a:t>
            </a:r>
            <a:r>
              <a:rPr lang="en-US" sz="2400" b="1" dirty="0"/>
              <a:t> do strip-</a:t>
            </a:r>
            <a:r>
              <a:rPr lang="en-US" sz="2400" b="1" dirty="0" err="1"/>
              <a:t>albuma</a:t>
            </a:r>
            <a:r>
              <a:rPr lang="en-US" sz="2400" b="1" dirty="0"/>
              <a:t>"</a:t>
            </a:r>
            <a:r>
              <a:rPr lang="en-US" sz="2400" dirty="0"/>
              <a:t> – </a:t>
            </a:r>
            <a:r>
              <a:rPr lang="en-US" sz="2400" dirty="0" err="1"/>
              <a:t>Kombinacija</a:t>
            </a:r>
            <a:r>
              <a:rPr lang="en-US" sz="2400" dirty="0"/>
              <a:t> </a:t>
            </a:r>
            <a:r>
              <a:rPr lang="en-US" sz="2400" dirty="0" err="1"/>
              <a:t>crtanja</a:t>
            </a:r>
            <a:r>
              <a:rPr lang="en-US" sz="2400" dirty="0"/>
              <a:t> </a:t>
            </a:r>
            <a:r>
              <a:rPr lang="en-US" sz="2400" dirty="0" err="1"/>
              <a:t>i</a:t>
            </a:r>
            <a:r>
              <a:rPr lang="en-US" sz="2400" dirty="0"/>
              <a:t> </a:t>
            </a:r>
            <a:r>
              <a:rPr lang="en-US" sz="2400" dirty="0" err="1"/>
              <a:t>pripovijedanja</a:t>
            </a:r>
            <a:r>
              <a:rPr lang="en-US" sz="2400" dirty="0"/>
              <a:t> </a:t>
            </a:r>
            <a:r>
              <a:rPr lang="en-US" sz="2400" dirty="0" err="1"/>
              <a:t>kroz</a:t>
            </a:r>
            <a:r>
              <a:rPr lang="en-US" sz="2400" dirty="0"/>
              <a:t> </a:t>
            </a:r>
            <a:r>
              <a:rPr lang="en-US" sz="2400" dirty="0" err="1"/>
              <a:t>pravljenje</a:t>
            </a:r>
            <a:r>
              <a:rPr lang="en-US" sz="2400" dirty="0"/>
              <a:t> </a:t>
            </a:r>
            <a:r>
              <a:rPr lang="en-US" sz="2400" dirty="0" err="1"/>
              <a:t>vlastitih</a:t>
            </a:r>
            <a:r>
              <a:rPr lang="en-US" sz="2400" dirty="0"/>
              <a:t> </a:t>
            </a:r>
            <a:r>
              <a:rPr lang="en-US" sz="2400" dirty="0" err="1"/>
              <a:t>stripova</a:t>
            </a:r>
            <a:r>
              <a:rPr lang="en-US" sz="2400" dirty="0" smtClean="0"/>
              <a:t>.</a:t>
            </a:r>
            <a:endParaRPr lang="bs-Latn-BA" sz="2400" dirty="0" smtClean="0"/>
          </a:p>
          <a:p>
            <a:pPr marL="0" indent="0">
              <a:buNone/>
            </a:pPr>
            <a:r>
              <a:rPr lang="bs-Latn-BA" sz="2400" dirty="0" smtClean="0"/>
              <a:t>Itd.</a:t>
            </a:r>
            <a:endParaRPr lang="en-US" sz="2500" dirty="0"/>
          </a:p>
        </p:txBody>
      </p:sp>
    </p:spTree>
    <p:extLst>
      <p:ext uri="{BB962C8B-B14F-4D97-AF65-F5344CB8AC3E}">
        <p14:creationId xmlns:p14="http://schemas.microsoft.com/office/powerpoint/2010/main" val="3708409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8780"/>
            <a:ext cx="10515600" cy="5898183"/>
          </a:xfrm>
          <a:solidFill>
            <a:srgbClr val="00B0F0"/>
          </a:solidFill>
        </p:spPr>
        <p:txBody>
          <a:bodyPr>
            <a:normAutofit/>
          </a:bodyPr>
          <a:lstStyle/>
          <a:p>
            <a:r>
              <a:rPr lang="en-US" sz="4800" b="1" dirty="0" err="1"/>
              <a:t>Akcije</a:t>
            </a:r>
            <a:r>
              <a:rPr lang="en-US" sz="4800" b="1" dirty="0"/>
              <a:t> </a:t>
            </a:r>
            <a:r>
              <a:rPr lang="en-US" sz="4800" b="1" dirty="0" err="1"/>
              <a:t>darivanja</a:t>
            </a:r>
            <a:r>
              <a:rPr lang="en-US" sz="4800" b="1" dirty="0"/>
              <a:t> </a:t>
            </a:r>
            <a:r>
              <a:rPr lang="en-US" sz="4800" b="1" dirty="0" err="1"/>
              <a:t>i</a:t>
            </a:r>
            <a:r>
              <a:rPr lang="en-US" sz="4800" b="1" dirty="0"/>
              <a:t> </a:t>
            </a:r>
            <a:r>
              <a:rPr lang="en-US" sz="4800" b="1" dirty="0" err="1"/>
              <a:t>obnove</a:t>
            </a:r>
            <a:r>
              <a:rPr lang="en-US" sz="4800" b="1" dirty="0"/>
              <a:t> </a:t>
            </a:r>
            <a:r>
              <a:rPr lang="en-US" sz="4800" b="1" dirty="0" err="1"/>
              <a:t>fonda</a:t>
            </a:r>
            <a:r>
              <a:rPr lang="en-US" sz="4800" b="1" dirty="0"/>
              <a:t>:</a:t>
            </a:r>
            <a:r>
              <a:rPr lang="en-US" sz="4800" dirty="0"/>
              <a:t> </a:t>
            </a:r>
            <a:r>
              <a:rPr lang="en-US" sz="4800" dirty="0" err="1"/>
              <a:t>Uključivanje</a:t>
            </a:r>
            <a:r>
              <a:rPr lang="en-US" sz="4800" dirty="0"/>
              <a:t> </a:t>
            </a:r>
            <a:r>
              <a:rPr lang="en-US" sz="4800" dirty="0" err="1"/>
              <a:t>učenika</a:t>
            </a:r>
            <a:r>
              <a:rPr lang="en-US" sz="4800" dirty="0"/>
              <a:t>, </a:t>
            </a:r>
            <a:r>
              <a:rPr lang="en-US" sz="4800" dirty="0" err="1"/>
              <a:t>roditelja</a:t>
            </a:r>
            <a:r>
              <a:rPr lang="en-US" sz="4800" dirty="0"/>
              <a:t> </a:t>
            </a:r>
            <a:r>
              <a:rPr lang="en-US" sz="4800" dirty="0" err="1"/>
              <a:t>i</a:t>
            </a:r>
            <a:r>
              <a:rPr lang="en-US" sz="4800" dirty="0"/>
              <a:t> </a:t>
            </a:r>
            <a:r>
              <a:rPr lang="en-US" sz="4800" dirty="0" err="1"/>
              <a:t>lokalne</a:t>
            </a:r>
            <a:r>
              <a:rPr lang="en-US" sz="4800" dirty="0"/>
              <a:t> </a:t>
            </a:r>
            <a:r>
              <a:rPr lang="en-US" sz="4800" dirty="0" err="1"/>
              <a:t>zajednice</a:t>
            </a:r>
            <a:r>
              <a:rPr lang="en-US" sz="4800" dirty="0"/>
              <a:t> u </a:t>
            </a:r>
            <a:r>
              <a:rPr lang="en-US" sz="4800" dirty="0" err="1"/>
              <a:t>prikupljanje</a:t>
            </a:r>
            <a:r>
              <a:rPr lang="en-US" sz="4800" dirty="0"/>
              <a:t> </a:t>
            </a:r>
            <a:r>
              <a:rPr lang="en-US" sz="4800" dirty="0" err="1"/>
              <a:t>knjiga</a:t>
            </a:r>
            <a:r>
              <a:rPr lang="en-US" sz="4800" dirty="0"/>
              <a:t> </a:t>
            </a:r>
            <a:r>
              <a:rPr lang="en-US" sz="4800" dirty="0" err="1"/>
              <a:t>i</a:t>
            </a:r>
            <a:r>
              <a:rPr lang="en-US" sz="4800" dirty="0"/>
              <a:t> </a:t>
            </a:r>
            <a:r>
              <a:rPr lang="en-US" sz="4800" dirty="0" err="1"/>
              <a:t>sredstava</a:t>
            </a:r>
            <a:r>
              <a:rPr lang="en-US" sz="4800" dirty="0"/>
              <a:t> </a:t>
            </a:r>
            <a:r>
              <a:rPr lang="en-US" sz="4800" dirty="0" err="1"/>
              <a:t>za</a:t>
            </a:r>
            <a:r>
              <a:rPr lang="en-US" sz="4800" dirty="0"/>
              <a:t> </a:t>
            </a:r>
            <a:r>
              <a:rPr lang="en-US" sz="4800" dirty="0" err="1"/>
              <a:t>obnovu</a:t>
            </a:r>
            <a:r>
              <a:rPr lang="en-US" sz="4800" dirty="0"/>
              <a:t> </a:t>
            </a:r>
            <a:r>
              <a:rPr lang="en-US" sz="4800" dirty="0" err="1"/>
              <a:t>bibliotečkog</a:t>
            </a:r>
            <a:r>
              <a:rPr lang="en-US" sz="4800" dirty="0"/>
              <a:t> </a:t>
            </a:r>
            <a:r>
              <a:rPr lang="en-US" sz="4800" dirty="0" err="1"/>
              <a:t>fonda</a:t>
            </a:r>
            <a:r>
              <a:rPr lang="en-US" sz="4800" dirty="0"/>
              <a:t> </a:t>
            </a:r>
            <a:r>
              <a:rPr lang="en-US" sz="4800" dirty="0" err="1"/>
              <a:t>dodatno</a:t>
            </a:r>
            <a:r>
              <a:rPr lang="en-US" sz="4800" dirty="0"/>
              <a:t> </a:t>
            </a:r>
            <a:r>
              <a:rPr lang="en-US" sz="4800" dirty="0" err="1"/>
              <a:t>popularizira</a:t>
            </a:r>
            <a:r>
              <a:rPr lang="en-US" sz="4800" dirty="0"/>
              <a:t> </a:t>
            </a:r>
            <a:r>
              <a:rPr lang="en-US" sz="4800" dirty="0" err="1"/>
              <a:t>biblioteku</a:t>
            </a:r>
            <a:r>
              <a:rPr lang="en-US" sz="4800" dirty="0"/>
              <a:t> </a:t>
            </a:r>
            <a:r>
              <a:rPr lang="en-US" sz="4800" dirty="0" err="1"/>
              <a:t>i</a:t>
            </a:r>
            <a:r>
              <a:rPr lang="en-US" sz="4800" dirty="0"/>
              <a:t> </a:t>
            </a:r>
            <a:r>
              <a:rPr lang="en-US" sz="4800" dirty="0" err="1"/>
              <a:t>jača</a:t>
            </a:r>
            <a:r>
              <a:rPr lang="en-US" sz="4800" dirty="0"/>
              <a:t> </a:t>
            </a:r>
            <a:r>
              <a:rPr lang="en-US" sz="4800" dirty="0" err="1"/>
              <a:t>osjećaj</a:t>
            </a:r>
            <a:r>
              <a:rPr lang="en-US" sz="4800" dirty="0"/>
              <a:t> </a:t>
            </a:r>
            <a:r>
              <a:rPr lang="en-US" sz="4800" dirty="0" err="1" smtClean="0"/>
              <a:t>zajedništva</a:t>
            </a:r>
            <a:r>
              <a:rPr lang="bs-Latn-BA" sz="4800" dirty="0" smtClean="0"/>
              <a:t>.</a:t>
            </a:r>
            <a:endParaRPr lang="en-US" sz="4800" dirty="0"/>
          </a:p>
        </p:txBody>
      </p:sp>
    </p:spTree>
    <p:extLst>
      <p:ext uri="{BB962C8B-B14F-4D97-AF65-F5344CB8AC3E}">
        <p14:creationId xmlns:p14="http://schemas.microsoft.com/office/powerpoint/2010/main" val="4021877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493" y="167269"/>
            <a:ext cx="9642011" cy="7222201"/>
          </a:xfrm>
          <a:prstGeom prst="rect">
            <a:avLst/>
          </a:prstGeom>
          <a:ln>
            <a:noFill/>
          </a:ln>
          <a:effectLst>
            <a:softEdge rad="112500"/>
          </a:effectLst>
        </p:spPr>
      </p:pic>
    </p:spTree>
    <p:extLst>
      <p:ext uri="{BB962C8B-B14F-4D97-AF65-F5344CB8AC3E}">
        <p14:creationId xmlns:p14="http://schemas.microsoft.com/office/powerpoint/2010/main" val="3618095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956" y="0"/>
            <a:ext cx="10303727" cy="6980663"/>
          </a:xfrm>
        </p:spPr>
      </p:pic>
    </p:spTree>
    <p:extLst>
      <p:ext uri="{BB962C8B-B14F-4D97-AF65-F5344CB8AC3E}">
        <p14:creationId xmlns:p14="http://schemas.microsoft.com/office/powerpoint/2010/main" val="1033704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1072</Words>
  <Application>Microsoft Office PowerPoint</Application>
  <PresentationFormat>Widescreen</PresentationFormat>
  <Paragraphs>69</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POPULARIZACIJA  školske biblioteke i bibliotekarske sekcije</vt:lpstr>
      <vt:lpstr>POPULARIZACIJA  školske biblioteke i bibliotekarske sekcije</vt:lpstr>
      <vt:lpstr>Neki od načina popularizacije školske biblioteke i bibliotečke sekcije uključuju: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Klub čitalaca</vt:lpstr>
      <vt:lpstr>PowerPoint Presentation</vt:lpstr>
      <vt:lpstr>PowerPoint Presentation</vt:lpstr>
      <vt:lpstr>Digitalna prisutnost</vt:lpstr>
      <vt:lpstr>FACEBOOK stranica(grupa)biblioteke  Medicinske škole</vt:lpstr>
      <vt:lpstr>Objava na FB biblioteke  pristiglih novih naslova u školsku biblioteku</vt:lpstr>
      <vt:lpstr>PowerPoint Presentation</vt:lpstr>
      <vt:lpstr>Koliko je moguće, vezano za beletristiku, birati aktuelne i popularne naslove svjetskih bestselera</vt:lpstr>
      <vt:lpstr>PowerPoint Presentation</vt:lpstr>
      <vt:lpstr> Promocija kroz medije i školsku zajednicu: Informiranje o aktivnostima biblioteke putem školskih web stranica, plakata i društvenih mreža doprinosi većoj vidljivosti i uključenosti učenika i roditelja. Prilog screenshot web stranice škole. U desnom uglu kutak za školsku biblioteku.                      </vt:lpstr>
      <vt:lpstr>Klikom na „BIBLIOTEKA“ otvara se lista naslova za preuzimanje</vt:lpstr>
      <vt:lpstr>PowerPoint Presentation</vt:lpstr>
      <vt:lpstr>PowerPoint Presentation</vt:lpstr>
      <vt:lpstr>Gostujući autori i književnici </vt:lpstr>
      <vt:lpstr>Otvaranje mogućnosti preuzimanja cijelih knjiga u elektronskoj formi s jednog od računara iz školske čitaonice</vt:lpstr>
      <vt:lpstr>PowerPoint Presentation</vt:lpstr>
      <vt:lpstr>PowerPoint Presentation</vt:lpstr>
      <vt:lpstr>PowerPoint Presentation</vt:lpstr>
      <vt:lpstr>Filmski dan (srednja škola)</vt:lpstr>
      <vt:lpstr>Filmski dan (osnovna škola)</vt:lpstr>
      <vt:lpstr>Nekoliko naznaka u vezi s popularizacijom bibliotečke sekcije  Popularizacija bibliotečke sekcije u školi može biti pravi magnet za učenike ako joj se pristupi s dozom entuzijazma i kreativnosti!  Donosimo  nekoliko isprobanih i inovativnih načina kako da sekcija postane vidljiva, atraktivna i omiljena među učenicima: </vt:lpstr>
      <vt:lpstr>Članovi sekcije „u akciji“ </vt:lpstr>
      <vt:lpstr>PowerPoint Presentation</vt:lpstr>
      <vt:lpstr>PowerPoint Presentation</vt:lpstr>
      <vt:lpstr>PowerPoint Presentation</vt:lpstr>
      <vt:lpstr>PowerPoint Presentation</vt:lpstr>
      <vt:lpstr>Dajte  sekciji prepoznatljiv identitet</vt:lpstr>
      <vt:lpstr>PowerPoint Presentation</vt:lpstr>
      <vt:lpstr>Čitalački izazovi – Osmisli izazove poput "Pročitaj 5 knjiga u 30 dana" sa simboličnim nagradama ili diplomama. Možeš čak napraviti zid sa imenima čitalaca generacije  kao vid priznanja. (Prilog slika iz Gimnazije Meša Selimović)</vt:lpstr>
      <vt:lpstr>Bookstagram" kutak – Postavi atraktivan kutak u biblioteci s dobrim osvjetljenjem i rekvizitima gdje učenici mogu slikati sebe s omiljenom knjigom. Zajedno možete kreirati galeriju "Lica biblioteke".</vt:lpstr>
      <vt:lpstr>PowerPoint Presentation</vt:lpstr>
      <vt:lpstr>PowerPoint Presentation</vt:lpstr>
      <vt:lpstr>Biblioteka + humanitarnost</vt:lpstr>
      <vt:lpstr>Čitač mjeseca ili polugodišta</vt:lpstr>
      <vt:lpstr>   ZANIMLJIVOST                                         "Remisija za čitanje", U Brazilu postoji program poznat kao "Remisija za čitanje", koji omogućava zatvorenicima da umanje svoju zatvorsku kaznu čitanjem knjiga i pisanjem eseja o njima. Zatvorenici imaju četiri sedmice da pročitaju jedno djelo iz oblasti filozofije, nauke ili klasične književnosti. Nakon toga moraju napisati esej ili izvještaj koji ocjenjuje posebna komisija. Za svaku uspješno obrađenu knjigu, kazna se može smanjiti za četiri dana, a godišnje mogu pročitati do 12 knjiga, što znači maksimalno 48 dana umanjenja kazne godišnje.   Cilj programa je rehabilitacija kroz obrazovanje, a kako je rekao jedan od organizatora: "Zatvorenici će izaći mudriji, oplemenjeni širom perspektivom svijeta u kojem žive.” </vt:lpstr>
      <vt:lpstr>Brojne su aktivnosti koje mogu doprinijeti popularizaciji rada biblioteke i bibliotečke sekcije. Ovo su samo neke od njih, a ostale prepuštamo vašoj mašti na volju...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dc:creator>
  <cp:lastModifiedBy>ea</cp:lastModifiedBy>
  <cp:revision>41</cp:revision>
  <dcterms:created xsi:type="dcterms:W3CDTF">2025-06-18T22:26:58Z</dcterms:created>
  <dcterms:modified xsi:type="dcterms:W3CDTF">2025-06-24T13:56:17Z</dcterms:modified>
</cp:coreProperties>
</file>