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33C66-0E57-440D-B9A6-6755AD3FF0F4}" type="datetimeFigureOut">
              <a:rPr lang="sr-Latn-CS" smtClean="0"/>
              <a:pPr/>
              <a:t>23.6.2025.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C594-0E45-4D4E-B233-C978197CF96F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76" y="928670"/>
            <a:ext cx="6786610" cy="4429156"/>
          </a:xfrm>
        </p:spPr>
        <p:txBody>
          <a:bodyPr>
            <a:normAutofit/>
          </a:bodyPr>
          <a:lstStyle/>
          <a:p>
            <a:pPr algn="l"/>
            <a:endParaRPr lang="hr-HR" dirty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b="1" dirty="0">
                <a:solidFill>
                  <a:schemeClr val="tx1"/>
                </a:solidFill>
              </a:rPr>
              <a:t>BIBLIOTEKARSTVO U POZITIVNIM ZAKONSKIM PROPISIMA, S POSEBNIM OSVRTOM NA ŠKOLSKE BIBLIOTEKE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sz="2000" dirty="0">
                <a:solidFill>
                  <a:schemeClr val="tx1"/>
                </a:solidFill>
              </a:rPr>
              <a:t>                                              Dr.sci. Damir Džafić</a:t>
            </a:r>
          </a:p>
          <a:p>
            <a:r>
              <a:rPr lang="hr-HR" sz="2000" dirty="0">
                <a:solidFill>
                  <a:schemeClr val="tx1"/>
                </a:solidFill>
              </a:rPr>
              <a:t>                                            Kantonalni inspektor za kulturu i sport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2200" dirty="0"/>
              <a:t>NEKI PRIMJERI TZV. ČEK PITANJA PRILIKOM INSPEKCIJSKIH KONTROLA ŠKOLSKIH BIBLIOTEKA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429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000" dirty="0"/>
              <a:t>Redni broj: 01.01.03.</a:t>
            </a:r>
          </a:p>
          <a:p>
            <a:pPr>
              <a:buNone/>
            </a:pPr>
            <a:r>
              <a:rPr lang="hr-HR" sz="2000" dirty="0"/>
              <a:t>Tekst pitanja: Da li je ustanova,preduzeće ili drugo pravno lice koje u svom sastavu ima biblioteku(biblioteka u sastavu),upisano u Registar koji vodi Ministarstvo obrazovanja,nauke,kulture i sporta? </a:t>
            </a:r>
          </a:p>
          <a:p>
            <a:pPr>
              <a:buNone/>
            </a:pPr>
            <a:endParaRPr lang="hr-HR" sz="2000" dirty="0"/>
          </a:p>
          <a:p>
            <a:pPr>
              <a:buNone/>
            </a:pPr>
            <a:r>
              <a:rPr lang="hr-HR" sz="2000" dirty="0"/>
              <a:t>Redni broj: 01.02.05.</a:t>
            </a:r>
          </a:p>
          <a:p>
            <a:pPr>
              <a:buNone/>
            </a:pPr>
            <a:r>
              <a:rPr lang="hr-HR" sz="2000" dirty="0"/>
              <a:t>Tekst pitanja: Da li je izvršena revizija bibliotečke građe svakih pet godina u biblioteci koja posjeduje do 30.000 bibliotečkih jedinica, odnosno svakih 10 godina u ostalim bibliotekama?</a:t>
            </a:r>
          </a:p>
          <a:p>
            <a:pPr>
              <a:buNone/>
            </a:pPr>
            <a:endParaRPr lang="hr-HR" sz="2000" dirty="0"/>
          </a:p>
          <a:p>
            <a:pPr>
              <a:buNone/>
            </a:pPr>
            <a:r>
              <a:rPr lang="hr-HR" sz="2000" dirty="0"/>
              <a:t>Redni broj: 01.02.12.</a:t>
            </a:r>
          </a:p>
          <a:p>
            <a:pPr>
              <a:buNone/>
            </a:pPr>
            <a:r>
              <a:rPr lang="hr-HR" sz="2000" dirty="0"/>
              <a:t>Tekst pitanja: Da li korisna površina prostora školske biblioteke sadrži čitaonički prostor?</a:t>
            </a:r>
          </a:p>
          <a:p>
            <a:pPr>
              <a:buNone/>
            </a:pPr>
            <a:endParaRPr lang="hr-HR" sz="2000" dirty="0"/>
          </a:p>
          <a:p>
            <a:pPr>
              <a:buNone/>
            </a:pPr>
            <a:r>
              <a:rPr lang="hr-HR" sz="2000" dirty="0"/>
              <a:t>Redni broj: 01.02.13.</a:t>
            </a:r>
          </a:p>
          <a:p>
            <a:pPr>
              <a:buNone/>
            </a:pPr>
            <a:r>
              <a:rPr lang="hr-HR" sz="2000" dirty="0"/>
              <a:t>Tekst pitanja: Da li je čitaonički prostor školske biblioteke opremljen za grupni, odnosno individualni rad, kao i za korištenje audiovizuelne i druge informacione građe?</a:t>
            </a:r>
          </a:p>
          <a:p>
            <a:endParaRPr lang="hr-HR" sz="2000" dirty="0"/>
          </a:p>
          <a:p>
            <a:pPr>
              <a:buNone/>
            </a:pPr>
            <a:endParaRPr lang="hr-HR" sz="2000" dirty="0"/>
          </a:p>
          <a:p>
            <a:pPr>
              <a:buNone/>
            </a:pPr>
            <a:endParaRPr lang="hr-HR" sz="2000" dirty="0"/>
          </a:p>
          <a:p>
            <a:pPr>
              <a:buNone/>
            </a:pPr>
            <a:endParaRPr lang="hr-H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sz="2200" b="1" dirty="0"/>
            </a:br>
            <a:r>
              <a:rPr lang="hr-HR" sz="2200" b="1" dirty="0"/>
              <a:t>DOSADAŠNJA ZAPAŽANJA (NEDOSTACI) U RADU ŠKOLSKIH BIBLIOTEKA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r-HR" sz="2000" dirty="0"/>
              <a:t>Biblioteke nisu „privlačne“ učenicima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Ne vrši se redovno stručni nadzor od strane Biblioteke kantona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Školske biblioteke se u radu prilagođavaju instrumentariju po kojem se vrši vrednovanje škola, odnosno biblioteka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Nisu formirani čitaonički prostori, a i gdje jesu oni nisu opremljeni za korištenje audio-vizuelne i druge informacione građe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Ne vrši se revizija bibliotečke građe na propisani način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Veliki broj biblioteka služi za zbrinjavanje tehnološkog viška koji nema položen stručni ispit</a:t>
            </a:r>
          </a:p>
          <a:p>
            <a:endParaRPr lang="hr-H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hr-HR" sz="2000" b="1" dirty="0"/>
              <a:t>ZAKON O BIBLIOTEČKOJ DJELATNOSTI </a:t>
            </a:r>
            <a:br>
              <a:rPr lang="hr-HR" sz="2000" b="1" dirty="0"/>
            </a:br>
            <a:r>
              <a:rPr lang="hr-HR" sz="2000" b="1" dirty="0"/>
              <a:t>(“Sl. novine TK”, broj: 06/00, 15/11 i 7/17)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HR" sz="2000" b="1" dirty="0"/>
              <a:t>Bibliotečka građa</a:t>
            </a:r>
            <a:r>
              <a:rPr lang="hr-HR" sz="2000" dirty="0"/>
              <a:t> (štampani materijali, zvučni zapisi, slikovni zapisi, kompjuterski zapisi, publikacije koje su kombinacija gore pomenutih)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Prikupljanje:preuzimanjem obaveznog primjerka; kupovinom; razmjenom; poklonom i zavještanjem (oporuka, testament)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Čuvanje: u skladu sa tehničko-zaštitnim i drugim propisanim mjerama (bliži propis – Pravilnik)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Revizija i rashodovanje bibliotečke građe (svakih 5 godina u bibliotekama koje posjeduju do 30.000 bibliotečkih jedinica, a svakih 10 godina u ostalim bibliotekama)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714356"/>
            <a:ext cx="8229600" cy="5286412"/>
          </a:xfrm>
        </p:spPr>
        <p:txBody>
          <a:bodyPr/>
          <a:lstStyle/>
          <a:p>
            <a:pPr lvl="0"/>
            <a:r>
              <a:rPr lang="hr-HR" sz="2000" b="1" dirty="0"/>
              <a:t>Biblioteka - </a:t>
            </a:r>
            <a:r>
              <a:rPr lang="hr-HR" sz="2000" dirty="0"/>
              <a:t>uslovi za rad: fond bibliotečke građe, stručni bibliotečki radnici i sredstva za početak rada; (bliži propis – Pravilnik);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Upis u registar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Biblioteke prema namjeni (javna, </a:t>
            </a:r>
            <a:r>
              <a:rPr lang="hr-HR" sz="2000" u="sng" dirty="0"/>
              <a:t>školska, </a:t>
            </a:r>
            <a:r>
              <a:rPr lang="hr-HR" sz="2000" dirty="0"/>
              <a:t>universitetska, specijalna)</a:t>
            </a:r>
          </a:p>
          <a:p>
            <a:pPr lvl="0">
              <a:buNone/>
            </a:pPr>
            <a:endParaRPr lang="hr-HR" sz="2000" dirty="0"/>
          </a:p>
          <a:p>
            <a:pPr lvl="0"/>
            <a:r>
              <a:rPr lang="hr-HR" sz="2000" dirty="0"/>
              <a:t>Javna biblioteka je samostalna, a ostale su tzv. biblioteke u sastavu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715040"/>
          </a:xfrm>
        </p:spPr>
        <p:txBody>
          <a:bodyPr>
            <a:normAutofit/>
          </a:bodyPr>
          <a:lstStyle/>
          <a:p>
            <a:pPr lvl="0"/>
            <a:r>
              <a:rPr lang="hr-HR" sz="2000" b="1" dirty="0"/>
              <a:t>Opis posla: </a:t>
            </a:r>
            <a:r>
              <a:rPr lang="hr-HR" sz="2000" dirty="0"/>
              <a:t>- </a:t>
            </a:r>
            <a:r>
              <a:rPr lang="hr-HR" sz="2000" u="sng" dirty="0"/>
              <a:t>utvrđuje</a:t>
            </a:r>
            <a:r>
              <a:rPr lang="hr-HR" sz="2000" dirty="0"/>
              <a:t> potrebe, </a:t>
            </a:r>
            <a:r>
              <a:rPr lang="hr-HR" sz="2000" u="sng" dirty="0"/>
              <a:t>prikuplja</a:t>
            </a:r>
            <a:r>
              <a:rPr lang="hr-HR" sz="2000" dirty="0"/>
              <a:t>, stručno </a:t>
            </a:r>
            <a:r>
              <a:rPr lang="hr-HR" sz="2000" u="sng" dirty="0"/>
              <a:t>obrađuje</a:t>
            </a:r>
            <a:r>
              <a:rPr lang="hr-HR" sz="2000" dirty="0"/>
              <a:t>, </a:t>
            </a:r>
            <a:r>
              <a:rPr lang="hr-HR" sz="2000" u="sng" dirty="0"/>
              <a:t>čuva</a:t>
            </a:r>
            <a:r>
              <a:rPr lang="hr-HR" sz="2000" dirty="0"/>
              <a:t> i </a:t>
            </a:r>
            <a:r>
              <a:rPr lang="hr-HR" sz="2000" u="sng" dirty="0"/>
              <a:t>obnavlja</a:t>
            </a:r>
            <a:r>
              <a:rPr lang="hr-HR" sz="2000" dirty="0"/>
              <a:t> bibl. građu</a:t>
            </a:r>
          </a:p>
          <a:p>
            <a:r>
              <a:rPr lang="hr-HR" sz="2000" dirty="0"/>
              <a:t> prikuplja i </a:t>
            </a:r>
            <a:r>
              <a:rPr lang="hr-HR" sz="2000" u="sng" dirty="0"/>
              <a:t>pruža</a:t>
            </a:r>
            <a:r>
              <a:rPr lang="hr-HR" sz="2000" dirty="0"/>
              <a:t> informacije o bibliotečkoj građi</a:t>
            </a:r>
          </a:p>
          <a:p>
            <a:r>
              <a:rPr lang="hr-HR" sz="2000" u="sng" dirty="0"/>
              <a:t>osigurava</a:t>
            </a:r>
            <a:r>
              <a:rPr lang="hr-HR" sz="2000" dirty="0"/>
              <a:t> efikasno korištenje bibliotečke građe i </a:t>
            </a:r>
            <a:r>
              <a:rPr lang="hr-HR" sz="2000" u="sng" dirty="0"/>
              <a:t>pruža pomoć </a:t>
            </a:r>
            <a:r>
              <a:rPr lang="hr-HR" sz="2000" dirty="0"/>
              <a:t>pri izboru i korištenju</a:t>
            </a:r>
          </a:p>
          <a:p>
            <a:r>
              <a:rPr lang="hr-HR" sz="2000" u="sng" dirty="0"/>
              <a:t>vodi</a:t>
            </a:r>
            <a:r>
              <a:rPr lang="hr-HR" sz="2000" dirty="0"/>
              <a:t> kataloge i drugu dokumentaciju o bibliotečkoj građi</a:t>
            </a:r>
          </a:p>
          <a:p>
            <a:r>
              <a:rPr lang="hr-HR" sz="2000" u="sng" dirty="0"/>
              <a:t>formira</a:t>
            </a:r>
            <a:r>
              <a:rPr lang="hr-HR" sz="2000" dirty="0"/>
              <a:t> ili učestvuje u formiranju jedinstvenih baza podataka</a:t>
            </a:r>
          </a:p>
          <a:p>
            <a:r>
              <a:rPr lang="hr-HR" sz="2000" dirty="0"/>
              <a:t>vodi evidenciju o bibliotečkoj građi, o korisnicima i o korištenju bibl. građe i vrši statističku obradu evidentiranih podataka;</a:t>
            </a:r>
          </a:p>
          <a:p>
            <a:r>
              <a:rPr lang="hr-HR" sz="2000" u="sng" dirty="0"/>
              <a:t>izdaje</a:t>
            </a:r>
            <a:r>
              <a:rPr lang="hr-HR" sz="2000" dirty="0"/>
              <a:t> kataloge, bibliografije i druge bibliotečke publikacije;</a:t>
            </a:r>
          </a:p>
          <a:p>
            <a:r>
              <a:rPr lang="hr-HR" sz="2000" u="sng" dirty="0"/>
              <a:t>dostavlja</a:t>
            </a:r>
            <a:r>
              <a:rPr lang="hr-HR" sz="2000" dirty="0"/>
              <a:t> centralnoj matičnoj biblioteci Kantona podatke za centralni katalog bibliotečke građe;</a:t>
            </a:r>
          </a:p>
          <a:p>
            <a:r>
              <a:rPr lang="hr-HR" sz="2000" u="sng" dirty="0"/>
              <a:t>sarađuje</a:t>
            </a:r>
            <a:r>
              <a:rPr lang="hr-HR" sz="2000" dirty="0"/>
              <a:t> sa drugim bibliotekama i informacionim centrima u formiranju baze podataka, organizovanom protoku informacija i unapređivanju informaciono-dokumentacionih poslova;</a:t>
            </a:r>
          </a:p>
          <a:p>
            <a:r>
              <a:rPr lang="hr-HR" sz="2000" dirty="0"/>
              <a:t>učestvuje u međubibliotečkoj pozajmici bibliotečke građe i dr.</a:t>
            </a:r>
          </a:p>
          <a:p>
            <a:endParaRPr lang="hr-H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643602"/>
          </a:xfrm>
        </p:spPr>
        <p:txBody>
          <a:bodyPr>
            <a:normAutofit lnSpcReduction="10000"/>
          </a:bodyPr>
          <a:lstStyle/>
          <a:p>
            <a:pPr lvl="0"/>
            <a:r>
              <a:rPr lang="hr-HR" sz="2000" b="1" dirty="0"/>
              <a:t>Stručni poslovi </a:t>
            </a:r>
            <a:r>
              <a:rPr lang="hr-HR" sz="2000" dirty="0"/>
              <a:t>bibliotečke djelatnosti – lica sa odgovarajućom stručnom spremom, položenim stručnim ispitom i stručnim zvanjem – izuzetak školska biblioteka, bez položenog stručnog ispita, tehnološki višak ????</a:t>
            </a:r>
          </a:p>
          <a:p>
            <a:pPr lvl="0"/>
            <a:r>
              <a:rPr lang="hr-HR" sz="2000" b="1" dirty="0"/>
              <a:t>Biblioteka kantona</a:t>
            </a:r>
            <a:r>
              <a:rPr lang="hr-HR" sz="2000" dirty="0"/>
              <a:t> (JU NUB „Derviš Sušić“) između ostalog treba da: povezuje biblioteke u bibliotečko-informacioni sistem u Kantonu; organizuje naučno-istraživački rad iz bibliotečke djelatnosti; daje uputstva o primjeni međunarodnih standarda u bibliotečkoj djelatnosti; </a:t>
            </a:r>
            <a:r>
              <a:rPr lang="hr-HR" sz="2000" u="sng" dirty="0"/>
              <a:t>pruža stručnu pomoć bibliotekama</a:t>
            </a:r>
            <a:r>
              <a:rPr lang="hr-HR" sz="2000" dirty="0"/>
              <a:t>; </a:t>
            </a:r>
            <a:r>
              <a:rPr lang="hr-HR" sz="2000" u="sng" dirty="0"/>
              <a:t>obavlja stručni nadzor nad radom biblioteka</a:t>
            </a:r>
            <a:r>
              <a:rPr lang="hr-HR" sz="2000" dirty="0"/>
              <a:t>; pomaže transformaciju postojećih i stvaranje novih biblioteka; vodi dosjea o bibliotekama Kantona; vodi centralni katalog zavičajne građe za područje Kantona itd.</a:t>
            </a:r>
          </a:p>
          <a:p>
            <a:pPr lvl="0"/>
            <a:r>
              <a:rPr lang="hr-HR" sz="2000" b="1" dirty="0"/>
              <a:t>Stručni nadzor  </a:t>
            </a:r>
            <a:r>
              <a:rPr lang="hr-HR" sz="2000" dirty="0"/>
              <a:t>ostvaruje se neposredno uvidom u rad biblioteke na prikupljanju, obradi, čuvanju i korištenju bibliotečke građe</a:t>
            </a:r>
          </a:p>
          <a:p>
            <a:pPr lvl="0"/>
            <a:r>
              <a:rPr lang="hr-HR" sz="2000" dirty="0"/>
              <a:t>Biblioteke su obavezne Biblioteci kantona dostaviti obavještenja i podatke potrebne za vršenje stručnog nadzora, kao i da licu ovlaštenom za vršenje tog nadzora omoguće neposredan nadzor</a:t>
            </a:r>
          </a:p>
          <a:p>
            <a:pPr lvl="0"/>
            <a:r>
              <a:rPr lang="hr-HR" sz="2000" b="1" dirty="0"/>
              <a:t>Biblioteka kantona može donijeti rješenje kojim se naređuje otklanjanje nedostataka u određenom roku</a:t>
            </a:r>
          </a:p>
          <a:p>
            <a:endParaRPr lang="hr-H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hr-HR" sz="2200" b="1" dirty="0"/>
            </a:br>
            <a:r>
              <a:rPr lang="hr-HR" sz="2200" b="1" dirty="0"/>
              <a:t>PRAVILNIK O USLOVIMA ZA OSNIVANJE I RAD BIBLIOTEKA </a:t>
            </a:r>
            <a:br>
              <a:rPr lang="hr-HR" sz="2200" b="1" dirty="0"/>
            </a:br>
            <a:r>
              <a:rPr lang="hr-HR" sz="2200" b="1" dirty="0"/>
              <a:t>(“Sl. novine TK”, broj: 3/01 i 12/11)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Autofit/>
          </a:bodyPr>
          <a:lstStyle/>
          <a:p>
            <a:pPr lvl="0"/>
            <a:r>
              <a:rPr lang="hr-HR" sz="2000" dirty="0"/>
              <a:t>Samostalna biblioteka i Biblioteka u sastavu (Školska biblioteka, Specijalna biblioteka i Univerzitetska biblioteka)</a:t>
            </a:r>
          </a:p>
          <a:p>
            <a:pPr lvl="0">
              <a:buNone/>
            </a:pPr>
            <a:endParaRPr lang="hr-HR" sz="2000" dirty="0"/>
          </a:p>
          <a:p>
            <a:r>
              <a:rPr lang="hr-HR" sz="2000" dirty="0"/>
              <a:t>	- </a:t>
            </a:r>
            <a:r>
              <a:rPr lang="hr-HR" sz="2000" b="1" dirty="0"/>
              <a:t>Školska biblioteka:</a:t>
            </a:r>
            <a:endParaRPr lang="hr-HR" sz="2000" dirty="0"/>
          </a:p>
          <a:p>
            <a:r>
              <a:rPr lang="hr-HR" sz="2000" dirty="0"/>
              <a:t>najmanje 9 knjiga po učeniku</a:t>
            </a:r>
          </a:p>
          <a:p>
            <a:r>
              <a:rPr lang="hr-HR" sz="2000" dirty="0"/>
              <a:t>Fond bibliotečke građe: školska lektira utvrđena NPP, naučno popularna </a:t>
            </a:r>
          </a:p>
          <a:p>
            <a:pPr>
              <a:buNone/>
            </a:pPr>
            <a:r>
              <a:rPr lang="hr-HR" sz="2000" dirty="0"/>
              <a:t>      stručna literatura, periodične publikacije, bibliografije, enciklopedije, leksikone, informaciono dokumentacionu i drugu audio vizuelnu građu,</a:t>
            </a:r>
          </a:p>
          <a:p>
            <a:pPr>
              <a:buNone/>
            </a:pPr>
            <a:r>
              <a:rPr lang="hr-HR" sz="2000" dirty="0"/>
              <a:t>       stručno-pedagošku literaturu za stručno usavršavanje nastavnika, rječnike i   druge priručnike.</a:t>
            </a:r>
          </a:p>
          <a:p>
            <a:r>
              <a:rPr lang="hr-HR" sz="2000" dirty="0"/>
              <a:t>Bibl. građa treba biti stručno obrađena, odnosno zavedena u knjige </a:t>
            </a:r>
          </a:p>
          <a:p>
            <a:pPr>
              <a:buNone/>
            </a:pPr>
            <a:r>
              <a:rPr lang="hr-HR" sz="2000" dirty="0"/>
              <a:t>      inventara; smještena u police po odgovarajućem sistemu i </a:t>
            </a:r>
            <a:r>
              <a:rPr lang="hr-HR" sz="2000" u="sng" dirty="0"/>
              <a:t>iskazana u</a:t>
            </a:r>
            <a:r>
              <a:rPr lang="hr-HR" sz="2000" dirty="0"/>
              <a:t>  </a:t>
            </a:r>
            <a:r>
              <a:rPr lang="hr-HR" sz="2000" u="sng" dirty="0"/>
              <a:t>katalozima biblioteke.</a:t>
            </a:r>
            <a:endParaRPr lang="hr-HR" sz="2000" dirty="0"/>
          </a:p>
          <a:p>
            <a:endParaRPr lang="hr-H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>
            <a:normAutofit/>
          </a:bodyPr>
          <a:lstStyle/>
          <a:p>
            <a:r>
              <a:rPr lang="hr-HR" sz="2000" dirty="0"/>
              <a:t>Korisna površina školske biblioteke – prostor za smještaj građe, obradu građe, pružanje informacija i usluživanje korisnika, te </a:t>
            </a:r>
            <a:r>
              <a:rPr lang="hr-HR" sz="2000" u="sng" dirty="0"/>
              <a:t>čitaonički prostor</a:t>
            </a:r>
          </a:p>
          <a:p>
            <a:pPr>
              <a:buNone/>
            </a:pPr>
            <a:endParaRPr lang="hr-HR" sz="2000" dirty="0"/>
          </a:p>
          <a:p>
            <a:r>
              <a:rPr lang="hr-HR" sz="2000" dirty="0"/>
              <a:t>Čitaonički prostor – opremljen za grupni, odnosno individualni rad, kao i za</a:t>
            </a:r>
          </a:p>
          <a:p>
            <a:pPr>
              <a:buNone/>
            </a:pPr>
            <a:r>
              <a:rPr lang="hr-HR" sz="2000" dirty="0"/>
              <a:t>      korištenje audio vizuelne i druge informacione građe.</a:t>
            </a:r>
          </a:p>
          <a:p>
            <a:pPr>
              <a:buNone/>
            </a:pPr>
            <a:endParaRPr lang="hr-HR" sz="2000" dirty="0"/>
          </a:p>
          <a:p>
            <a:r>
              <a:rPr lang="hr-HR" sz="2000" dirty="0"/>
              <a:t>Stručni zaposlenici – najmanje višu stručnu spremu i položen stručni ispit iz bibliotečke djelatnosti.</a:t>
            </a:r>
          </a:p>
          <a:p>
            <a:pPr>
              <a:buNone/>
            </a:pPr>
            <a:endParaRPr lang="hr-H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hr-HR" sz="2200" b="1" dirty="0"/>
            </a:br>
            <a:r>
              <a:rPr lang="hr-HR" sz="2200" b="1" dirty="0"/>
              <a:t>PRAVILNIK O TEHNIČKO ZAŠTITNIM I DRUGIM MJERAMA ZA ČUVANJE BIBLIOTEČKE GRAĐE (“Sl. novine TK”, broj: 03/01)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Propisuje tehničko-zaštitne i druge mjere za čuvanje, održavanje i korištenje bibliotečke građe kako u samostalnim bibliotekama, tako i u bibliotekama u sastavu kojim pripada školska biblioteka, kao što su: </a:t>
            </a:r>
          </a:p>
          <a:p>
            <a:pPr>
              <a:buNone/>
            </a:pPr>
            <a:r>
              <a:rPr lang="hr-HR" sz="2000" dirty="0"/>
              <a:t>		- suhe prostorije sa ventilacijom, osvjetljenjem i grijanjem</a:t>
            </a:r>
          </a:p>
          <a:p>
            <a:pPr>
              <a:buNone/>
            </a:pPr>
            <a:r>
              <a:rPr lang="hr-HR" sz="2000" dirty="0"/>
              <a:t>		- zaštita od pretjeranog uticaja sunčeve svjetlosti</a:t>
            </a:r>
          </a:p>
          <a:p>
            <a:pPr>
              <a:buNone/>
            </a:pPr>
            <a:r>
              <a:rPr lang="hr-HR" sz="2000" dirty="0"/>
              <a:t>		- police od nehrđajućeg čelika, obojenog metala ili drvene police</a:t>
            </a:r>
          </a:p>
          <a:p>
            <a:pPr>
              <a:buNone/>
            </a:pPr>
            <a:r>
              <a:rPr lang="hr-HR" sz="2000" dirty="0"/>
              <a:t>		- načini čuvanja: vertikalno u policama, u kutijama, metalnim    	  ormarima, omotima, kovertama itd.</a:t>
            </a:r>
          </a:p>
          <a:p>
            <a:pPr>
              <a:buNone/>
            </a:pPr>
            <a:r>
              <a:rPr lang="hr-HR" sz="2000" dirty="0"/>
              <a:t>		- temperatura zraka 15 – 22 stepena</a:t>
            </a:r>
          </a:p>
          <a:p>
            <a:pPr>
              <a:buNone/>
            </a:pPr>
            <a:r>
              <a:rPr lang="hr-HR" sz="2000" dirty="0"/>
              <a:t>		- redovno čišćenje građe od prašine</a:t>
            </a:r>
          </a:p>
          <a:p>
            <a:pPr>
              <a:buNone/>
            </a:pPr>
            <a:r>
              <a:rPr lang="hr-HR" sz="2000" dirty="0"/>
              <a:t>		- dezinfekcija, dezinsekcija i deratizacija po potrebi...</a:t>
            </a:r>
          </a:p>
          <a:p>
            <a:endParaRPr lang="hr-H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hr-HR" sz="2200" b="1" dirty="0"/>
            </a:br>
            <a:br>
              <a:rPr lang="hr-HR" sz="2200" b="1" dirty="0"/>
            </a:br>
            <a:r>
              <a:rPr lang="hr-HR" sz="2200" b="1" dirty="0"/>
              <a:t>PRAVILNIK O STRUČNIM ZVANJIMA, USLOVIMA I NAČINU STICANJA STRUČNIH ZVANJA U BIBLIOTEČKOJ DJELATNOSTI </a:t>
            </a:r>
            <a:br>
              <a:rPr lang="hr-HR" sz="2200" b="1" dirty="0"/>
            </a:br>
            <a:r>
              <a:rPr lang="hr-HR" sz="2200" b="1" dirty="0"/>
              <a:t>(“Sl. novine TK”, broj:3/01 i 7/18)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Autofit/>
          </a:bodyPr>
          <a:lstStyle/>
          <a:p>
            <a:r>
              <a:rPr lang="hr-HR" sz="1800" dirty="0"/>
              <a:t>Propisuje uslove i način sticanja stručnih zvanja, vrste stručnih zvanja, program polaganja stručnog ispita za obavljanje bibliotečke djelatnosti, način polaganja, izdavanje uvjerenja .... </a:t>
            </a:r>
          </a:p>
          <a:p>
            <a:r>
              <a:rPr lang="hr-HR" sz="1800" dirty="0"/>
              <a:t>Osnovna stručna zvanja: knjižničar (SSS, godina radnog iskustva i položen stručni ispit); viši knjižničar (VŠS) i bibliotekar (VSS)</a:t>
            </a:r>
          </a:p>
          <a:p>
            <a:r>
              <a:rPr lang="hr-HR" sz="1800" dirty="0"/>
              <a:t>Lice koje prvi put zasniva radni odnos u biblioteci dužno je da nakon isteka najmanje jedne, a najviše dvije godine obavljanja poslova bibliotečke djelatnosti položi stručni ispit </a:t>
            </a:r>
          </a:p>
          <a:p>
            <a:r>
              <a:rPr lang="hr-HR" sz="1800" dirty="0"/>
              <a:t>Komisija za polaganje stručnog ispita (imenuje ministar za kulturu, sport i mlade TK) – predsjednik i dva člana;</a:t>
            </a:r>
          </a:p>
          <a:p>
            <a:r>
              <a:rPr lang="hr-HR" sz="1800" dirty="0"/>
              <a:t>Postupak za sticanje osnovnog stručnog zvanja pokreće se podnošenjem pismenog zahtjeva Ministarstvu, uz priloženu dokumentaciju;</a:t>
            </a:r>
          </a:p>
          <a:p>
            <a:r>
              <a:rPr lang="hr-HR" sz="1800" dirty="0"/>
              <a:t>Ministar donosi Rješenje o ispunjavanju uslova za polaganje stručnog ispita sa naznakom vremena i mjesta polaganja;</a:t>
            </a:r>
          </a:p>
          <a:p>
            <a:r>
              <a:rPr lang="hr-HR" sz="1800" dirty="0"/>
              <a:t>- Stručni ispit se polaže u Biblioteci Kantona</a:t>
            </a:r>
          </a:p>
          <a:p>
            <a:r>
              <a:rPr lang="hr-HR" sz="1800" dirty="0"/>
              <a:t>- Program polaganja stručnog ispita utvrđuje ministar na prijedlog Biblioteke kantona....</a:t>
            </a:r>
          </a:p>
          <a:p>
            <a:endParaRPr lang="hr-HR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1203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ZAKON O BIBLIOTEČKOJ DJELATNOSTI  (“Sl. novine TK”, broj: 06/00, 15/11 i 7/17)</vt:lpstr>
      <vt:lpstr>PowerPoint Presentation</vt:lpstr>
      <vt:lpstr>PowerPoint Presentation</vt:lpstr>
      <vt:lpstr>PowerPoint Presentation</vt:lpstr>
      <vt:lpstr> PRAVILNIK O USLOVIMA ZA OSNIVANJE I RAD BIBLIOTEKA  (“Sl. novine TK”, broj: 3/01 i 12/11) </vt:lpstr>
      <vt:lpstr>PowerPoint Presentation</vt:lpstr>
      <vt:lpstr> PRAVILNIK O TEHNIČKO ZAŠTITNIM I DRUGIM MJERAMA ZA ČUVANJE BIBLIOTEČKE GRAĐE (“Sl. novine TK”, broj: 03/01) </vt:lpstr>
      <vt:lpstr>  PRAVILNIK O STRUČNIM ZVANJIMA, USLOVIMA I NAČINU STICANJA STRUČNIH ZVANJA U BIBLIOTEČKOJ DJELATNOSTI  (“Sl. novine TK”, broj:3/01 i 7/18) </vt:lpstr>
      <vt:lpstr>NEKI PRIMJERI TZV. ČEK PITANJA PRILIKOM INSPEKCIJSKIH KONTROLA ŠKOLSKIH BIBLIOTEKA </vt:lpstr>
      <vt:lpstr> DOSADAŠNJA ZAPAŽANJA (NEDOSTACI) U RADU ŠKOLSKIH BIBLIOTEKA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Damir Dzafić</dc:creator>
  <cp:lastModifiedBy>User6323</cp:lastModifiedBy>
  <cp:revision>7</cp:revision>
  <dcterms:created xsi:type="dcterms:W3CDTF">2025-06-13T08:42:29Z</dcterms:created>
  <dcterms:modified xsi:type="dcterms:W3CDTF">2025-06-23T07:43:34Z</dcterms:modified>
</cp:coreProperties>
</file>