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74" r:id="rId5"/>
    <p:sldId id="273" r:id="rId6"/>
    <p:sldId id="260" r:id="rId7"/>
    <p:sldId id="261" r:id="rId8"/>
    <p:sldId id="278" r:id="rId9"/>
    <p:sldId id="279" r:id="rId10"/>
    <p:sldId id="262" r:id="rId11"/>
    <p:sldId id="263" r:id="rId12"/>
    <p:sldId id="264" r:id="rId13"/>
    <p:sldId id="280" r:id="rId14"/>
    <p:sldId id="281" r:id="rId15"/>
    <p:sldId id="275" r:id="rId16"/>
    <p:sldId id="276" r:id="rId17"/>
    <p:sldId id="277" r:id="rId18"/>
    <p:sldId id="265" r:id="rId19"/>
    <p:sldId id="28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85" r:id="rId28"/>
    <p:sldId id="282" r:id="rId29"/>
    <p:sldId id="283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50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0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3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1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9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44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08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405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89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3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08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3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7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48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7A7041-45CE-490C-B07B-20471D79533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7681B4-E853-4BFA-A12D-291D54CEE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3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743" y="-195943"/>
            <a:ext cx="9039497" cy="2416629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s-Latn-BA" sz="4400" dirty="0" smtClean="0"/>
              <a:t>„Raj sam oduvijek zamišljao kao neku vrstu biblioteke.“</a:t>
            </a:r>
            <a:r>
              <a:rPr lang="bs-Latn-BA" sz="4000" dirty="0" smtClean="0"/>
              <a:t/>
            </a:r>
            <a:br>
              <a:rPr lang="bs-Latn-BA" sz="4000" dirty="0" smtClean="0"/>
            </a:br>
            <a:r>
              <a:rPr lang="bs-Latn-BA" sz="4000" dirty="0" smtClean="0"/>
              <a:t>(Horhe Luis Borhes)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322" y="2220685"/>
            <a:ext cx="10024946" cy="339952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s-Latn-BA" sz="4000" b="1" dirty="0" smtClean="0"/>
              <a:t>EVIDENCIJA U ŠKOLSKIM BIBLIOTEKAMA</a:t>
            </a:r>
          </a:p>
          <a:p>
            <a:r>
              <a:rPr lang="bs-Latn-BA" sz="2000" b="1" dirty="0" smtClean="0"/>
              <a:t>Predavač: Mirsad Alić,prof.bosanskog jezika i književnosti</a:t>
            </a:r>
          </a:p>
          <a:p>
            <a:r>
              <a:rPr lang="bs-Latn-BA" sz="2000" b="1" dirty="0" smtClean="0"/>
              <a:t>Seminar za uposlenike na radnim mjestima bibliotekara, KŠC Tuzla,23.-24.juni 2025</a:t>
            </a:r>
            <a:r>
              <a:rPr lang="bs-Latn-BA" sz="2000" b="1" dirty="0" smtClean="0"/>
              <a:t>.</a:t>
            </a:r>
          </a:p>
          <a:p>
            <a:r>
              <a:rPr lang="bs-Latn-BA" sz="2000" b="1" dirty="0"/>
              <a:t>Viber  kontakt broj 061 423 974</a:t>
            </a:r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70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4" y="1"/>
            <a:ext cx="11390810" cy="154141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s-Latn-BA" b="1" dirty="0" smtClean="0"/>
              <a:t>Evidencija knjige u bibliotečkom programu.Primjer praznih polja za unos.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1541416"/>
            <a:ext cx="12697098" cy="6505304"/>
          </a:xfrm>
        </p:spPr>
      </p:pic>
    </p:spTree>
    <p:extLst>
      <p:ext uri="{BB962C8B-B14F-4D97-AF65-F5344CB8AC3E}">
        <p14:creationId xmlns:p14="http://schemas.microsoft.com/office/powerpoint/2010/main" val="3280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" y="574766"/>
            <a:ext cx="11299372" cy="1293223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s-Latn-BA" sz="4800" b="1" dirty="0" smtClean="0"/>
              <a:t>Primjer popunjenih podataka o knjizi u programu.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867990"/>
            <a:ext cx="11077303" cy="6100354"/>
          </a:xfrm>
        </p:spPr>
      </p:pic>
    </p:spTree>
    <p:extLst>
      <p:ext uri="{BB962C8B-B14F-4D97-AF65-F5344CB8AC3E}">
        <p14:creationId xmlns:p14="http://schemas.microsoft.com/office/powerpoint/2010/main" val="27344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483327"/>
            <a:ext cx="11194869" cy="173735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s-Latn-BA" b="1" dirty="0" smtClean="0"/>
              <a:t>Primjer ispisa kataloškog listića iz bibliotečkog programa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2220685"/>
            <a:ext cx="10371909" cy="5042264"/>
          </a:xfrm>
        </p:spPr>
      </p:pic>
    </p:spTree>
    <p:extLst>
      <p:ext uri="{BB962C8B-B14F-4D97-AF65-F5344CB8AC3E}">
        <p14:creationId xmlns:p14="http://schemas.microsoft.com/office/powerpoint/2010/main" val="36184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590247"/>
            <a:ext cx="10984675" cy="130386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s-Latn-BA" b="1" dirty="0" smtClean="0"/>
              <a:t>Primjer ispisa inv.knjige iz bibliotečkog programa FACIT</a:t>
            </a:r>
            <a:endParaRPr lang="en-US" b="1" dirty="0"/>
          </a:p>
        </p:txBody>
      </p:sp>
      <p:pic>
        <p:nvPicPr>
          <p:cNvPr id="6" name="Content Placeholder 5" descr="inv knj po facitu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7" y="1960089"/>
            <a:ext cx="10569039" cy="557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16" y="637747"/>
            <a:ext cx="11032177" cy="130386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s-Latn-BA" b="1" dirty="0" smtClean="0"/>
              <a:t>Primjer ispisa inv.knjige iz bibliotečkog programa FACIT</a:t>
            </a:r>
            <a:endParaRPr lang="en-US" dirty="0"/>
          </a:p>
        </p:txBody>
      </p:sp>
      <p:pic>
        <p:nvPicPr>
          <p:cNvPr id="4" name="Content Placeholder 3" descr="inv knj po facitu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4" y="1963800"/>
            <a:ext cx="11091554" cy="5612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1" y="313508"/>
            <a:ext cx="11168743" cy="809897"/>
          </a:xfrm>
          <a:solidFill>
            <a:srgbClr val="92D050"/>
          </a:solidFill>
        </p:spPr>
        <p:txBody>
          <a:bodyPr/>
          <a:lstStyle/>
          <a:p>
            <a:r>
              <a:rPr lang="bs-Latn-BA" b="1" dirty="0" smtClean="0"/>
              <a:t>Obilježavanje knjige inventarnim brojem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51" y="1241455"/>
            <a:ext cx="5172892" cy="6400316"/>
          </a:xfrm>
        </p:spPr>
      </p:pic>
    </p:spTree>
    <p:extLst>
      <p:ext uri="{BB962C8B-B14F-4D97-AF65-F5344CB8AC3E}">
        <p14:creationId xmlns:p14="http://schemas.microsoft.com/office/powerpoint/2010/main" val="31273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7" y="-2730136"/>
            <a:ext cx="8999523" cy="108049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5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407367"/>
            <a:ext cx="11325497" cy="130386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s-Latn-BA" b="1" dirty="0" smtClean="0"/>
              <a:t>Obilježavanje inventarnog broja unutar knjige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0" y="1946366"/>
            <a:ext cx="3487783" cy="548471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7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0"/>
            <a:ext cx="11155680" cy="2285999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s-Latn-BA" b="1" dirty="0" smtClean="0"/>
              <a:t>Sljedeći o</a:t>
            </a:r>
            <a:r>
              <a:rPr lang="en-US" b="1" dirty="0" err="1" smtClean="0"/>
              <a:t>snovni</a:t>
            </a:r>
            <a:r>
              <a:rPr lang="en-US" b="1" dirty="0" smtClean="0"/>
              <a:t> element </a:t>
            </a:r>
            <a:r>
              <a:rPr lang="en-US" b="1" dirty="0" err="1" smtClean="0"/>
              <a:t>evidencije</a:t>
            </a:r>
            <a:r>
              <a:rPr lang="bs-Latn-BA" b="1" dirty="0" smtClean="0"/>
              <a:t> je EVIDENCIJA ČLANOVA BIBLIOTEKE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sz="2600" b="1" dirty="0" smtClean="0"/>
              <a:t>Pod evidencijom članova biblioteke podrazumijeva se </a:t>
            </a:r>
            <a:r>
              <a:rPr lang="bs-Latn-BA" sz="2600" b="1" dirty="0"/>
              <a:t>u</a:t>
            </a:r>
            <a:r>
              <a:rPr lang="en-US" sz="2600" b="1" dirty="0" err="1" smtClean="0"/>
              <a:t>pis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poda</a:t>
            </a:r>
            <a:r>
              <a:rPr lang="bs-Latn-BA" sz="2600" b="1" dirty="0" smtClean="0"/>
              <a:t>taka </a:t>
            </a:r>
            <a:r>
              <a:rPr lang="en-US" sz="2600" b="1" dirty="0" smtClean="0"/>
              <a:t>o </a:t>
            </a:r>
            <a:r>
              <a:rPr lang="en-US" sz="2600" b="1" dirty="0" err="1"/>
              <a:t>korisnicima</a:t>
            </a:r>
            <a:r>
              <a:rPr lang="en-US" sz="2600" b="1" dirty="0"/>
              <a:t> </a:t>
            </a:r>
            <a:r>
              <a:rPr lang="en-US" sz="2600" b="1" dirty="0" err="1"/>
              <a:t>biblioteke</a:t>
            </a:r>
            <a:r>
              <a:rPr lang="en-US" sz="2600" b="1" dirty="0"/>
              <a:t>, </a:t>
            </a:r>
            <a:r>
              <a:rPr lang="en-US" sz="2600" b="1" dirty="0" err="1"/>
              <a:t>prvenstveno</a:t>
            </a:r>
            <a:r>
              <a:rPr lang="en-US" sz="2600" b="1" dirty="0"/>
              <a:t> </a:t>
            </a:r>
            <a:r>
              <a:rPr lang="en-US" sz="2600" b="1" dirty="0" err="1"/>
              <a:t>učenicima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zaposlenicima</a:t>
            </a:r>
            <a:r>
              <a:rPr lang="en-US" sz="2600" b="1" dirty="0"/>
              <a:t> </a:t>
            </a:r>
            <a:r>
              <a:rPr lang="en-US" sz="2600" b="1" dirty="0" err="1"/>
              <a:t>škole</a:t>
            </a:r>
            <a:r>
              <a:rPr lang="en-US" sz="2600" b="1" dirty="0"/>
              <a:t>, </a:t>
            </a:r>
            <a:r>
              <a:rPr lang="en-US" sz="2600" b="1" dirty="0" err="1"/>
              <a:t>koji</a:t>
            </a:r>
            <a:r>
              <a:rPr lang="en-US" sz="2600" b="1" dirty="0"/>
              <a:t> </a:t>
            </a:r>
            <a:r>
              <a:rPr lang="en-US" sz="2600" b="1" dirty="0" err="1"/>
              <a:t>dobijaju</a:t>
            </a:r>
            <a:r>
              <a:rPr lang="en-US" sz="2600" b="1" dirty="0"/>
              <a:t> </a:t>
            </a:r>
            <a:r>
              <a:rPr lang="en-US" sz="2600" b="1" dirty="0" err="1"/>
              <a:t>članske</a:t>
            </a:r>
            <a:r>
              <a:rPr lang="en-US" sz="2600" b="1" dirty="0"/>
              <a:t> </a:t>
            </a:r>
            <a:r>
              <a:rPr lang="en-US" sz="2600" b="1" dirty="0" err="1"/>
              <a:t>kartice</a:t>
            </a:r>
            <a:r>
              <a:rPr lang="en-US" sz="2600" b="1" dirty="0"/>
              <a:t> </a:t>
            </a:r>
            <a:r>
              <a:rPr lang="en-US" sz="2600" b="1" dirty="0" err="1"/>
              <a:t>sa</a:t>
            </a:r>
            <a:r>
              <a:rPr lang="en-US" sz="2600" b="1" dirty="0"/>
              <a:t> </a:t>
            </a:r>
            <a:r>
              <a:rPr lang="en-US" sz="2600" b="1" dirty="0" err="1"/>
              <a:t>jedinstvenim</a:t>
            </a:r>
            <a:r>
              <a:rPr lang="en-US" sz="2600" b="1" dirty="0"/>
              <a:t> </a:t>
            </a:r>
            <a:r>
              <a:rPr lang="en-US" sz="2600" b="1" dirty="0" err="1" smtClean="0"/>
              <a:t>identifikatorima</a:t>
            </a:r>
            <a:r>
              <a:rPr lang="bs-Latn-BA" sz="2600" b="1" dirty="0" smtClean="0"/>
              <a:t>. Ova evidencija obično podrazumijeva upis prezimena, imena, datum rođenja, razred i odjeljenje, neki kontakt (telefon, email..). Datum  upisa u biblioteku i eventualno dodjela nekog članskog broja.  Ako se radi o uposleniku ustanove, navodi se stručna sprema, zanimanje, predmet koji predaje ili koje poslove obavlja u školi (sekretar, spremačica, direktor..)</a:t>
            </a:r>
            <a:endParaRPr lang="en-US" sz="2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60" y="536083"/>
            <a:ext cx="11151218" cy="130386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s-Latn-BA" sz="3500" dirty="0" smtClean="0"/>
              <a:t>NAPOMENA:ČLANSTVO u školskoj biblioteci je BESPLATNO. Ovo obavezno  treba biti istaknuto negdje na kartici.</a:t>
            </a:r>
            <a:endParaRPr lang="en-US" sz="3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32" y="1839950"/>
            <a:ext cx="9601200" cy="487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56723" cy="1320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Evidencija</a:t>
            </a:r>
            <a:r>
              <a:rPr lang="en-US" sz="4800" b="1" dirty="0">
                <a:solidFill>
                  <a:srgbClr val="FF0000"/>
                </a:solidFill>
              </a:rPr>
              <a:t> u </a:t>
            </a:r>
            <a:r>
              <a:rPr lang="en-US" sz="4800" b="1" dirty="0" err="1">
                <a:solidFill>
                  <a:srgbClr val="FF0000"/>
                </a:solidFill>
              </a:rPr>
              <a:t>školskim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bibliotekama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en-US" sz="5000" dirty="0" err="1"/>
              <a:t>Evidencija</a:t>
            </a:r>
            <a:r>
              <a:rPr lang="en-US" sz="5000" dirty="0"/>
              <a:t> u </a:t>
            </a:r>
            <a:r>
              <a:rPr lang="en-US" sz="5000" dirty="0" err="1"/>
              <a:t>školskim</a:t>
            </a:r>
            <a:r>
              <a:rPr lang="en-US" sz="5000" dirty="0"/>
              <a:t> </a:t>
            </a:r>
            <a:r>
              <a:rPr lang="en-US" sz="5000" dirty="0" err="1"/>
              <a:t>bibliotekama</a:t>
            </a:r>
            <a:r>
              <a:rPr lang="en-US" sz="5000" dirty="0"/>
              <a:t> </a:t>
            </a:r>
            <a:r>
              <a:rPr lang="en-US" sz="5000" dirty="0" err="1"/>
              <a:t>predstavlja</a:t>
            </a:r>
            <a:r>
              <a:rPr lang="en-US" sz="5000" dirty="0"/>
              <a:t> </a:t>
            </a:r>
            <a:r>
              <a:rPr lang="en-US" sz="5000" dirty="0" err="1"/>
              <a:t>temeljni</a:t>
            </a:r>
            <a:r>
              <a:rPr lang="en-US" sz="5000" dirty="0"/>
              <a:t> </a:t>
            </a:r>
            <a:r>
              <a:rPr lang="en-US" sz="5000" dirty="0" err="1"/>
              <a:t>proces</a:t>
            </a:r>
            <a:r>
              <a:rPr lang="en-US" sz="5000" dirty="0"/>
              <a:t> </a:t>
            </a:r>
            <a:r>
              <a:rPr lang="en-US" sz="5000" dirty="0" err="1"/>
              <a:t>kojim</a:t>
            </a:r>
            <a:r>
              <a:rPr lang="en-US" sz="5000" dirty="0"/>
              <a:t> se </a:t>
            </a:r>
            <a:r>
              <a:rPr lang="en-US" sz="5000" dirty="0" err="1"/>
              <a:t>prati</a:t>
            </a:r>
            <a:r>
              <a:rPr lang="en-US" sz="5000" dirty="0"/>
              <a:t> </a:t>
            </a:r>
            <a:r>
              <a:rPr lang="en-US" sz="5000" dirty="0" err="1"/>
              <a:t>i</a:t>
            </a:r>
            <a:r>
              <a:rPr lang="en-US" sz="5000" dirty="0"/>
              <a:t> </a:t>
            </a:r>
            <a:r>
              <a:rPr lang="en-US" sz="5000" dirty="0" err="1"/>
              <a:t>upravlja</a:t>
            </a:r>
            <a:r>
              <a:rPr lang="en-US" sz="5000" dirty="0"/>
              <a:t> </a:t>
            </a:r>
            <a:r>
              <a:rPr lang="en-US" sz="5000" dirty="0" err="1"/>
              <a:t>bibliotečkom</a:t>
            </a:r>
            <a:r>
              <a:rPr lang="en-US" sz="5000" dirty="0"/>
              <a:t> </a:t>
            </a:r>
            <a:r>
              <a:rPr lang="en-US" sz="5000" dirty="0" err="1"/>
              <a:t>građom</a:t>
            </a:r>
            <a:r>
              <a:rPr lang="en-US" sz="5000" dirty="0"/>
              <a:t> </a:t>
            </a:r>
            <a:r>
              <a:rPr lang="en-US" sz="5000" dirty="0" err="1"/>
              <a:t>i</a:t>
            </a:r>
            <a:r>
              <a:rPr lang="en-US" sz="5000" dirty="0"/>
              <a:t> </a:t>
            </a:r>
            <a:r>
              <a:rPr lang="en-US" sz="5000" dirty="0" err="1"/>
              <a:t>korisnicima</a:t>
            </a:r>
            <a:r>
              <a:rPr lang="en-US" sz="5000" dirty="0"/>
              <a:t>, </a:t>
            </a:r>
            <a:r>
              <a:rPr lang="en-US" sz="5000" dirty="0" err="1"/>
              <a:t>što</a:t>
            </a:r>
            <a:r>
              <a:rPr lang="en-US" sz="5000" dirty="0"/>
              <a:t> </a:t>
            </a:r>
            <a:r>
              <a:rPr lang="en-US" sz="5000" dirty="0" err="1"/>
              <a:t>omogućava</a:t>
            </a:r>
            <a:r>
              <a:rPr lang="en-US" sz="5000" dirty="0"/>
              <a:t> </a:t>
            </a:r>
            <a:r>
              <a:rPr lang="en-US" sz="5000" dirty="0" err="1"/>
              <a:t>efikasno</a:t>
            </a:r>
            <a:r>
              <a:rPr lang="en-US" sz="5000" dirty="0"/>
              <a:t> </a:t>
            </a:r>
            <a:r>
              <a:rPr lang="en-US" sz="5000" dirty="0" err="1"/>
              <a:t>korištenje</a:t>
            </a:r>
            <a:r>
              <a:rPr lang="en-US" sz="5000" dirty="0"/>
              <a:t> </a:t>
            </a:r>
            <a:r>
              <a:rPr lang="en-US" sz="5000" dirty="0" err="1"/>
              <a:t>i</a:t>
            </a:r>
            <a:r>
              <a:rPr lang="en-US" sz="5000" dirty="0"/>
              <a:t> </a:t>
            </a:r>
            <a:r>
              <a:rPr lang="en-US" sz="5000" dirty="0" err="1"/>
              <a:t>zaštitu</a:t>
            </a:r>
            <a:r>
              <a:rPr lang="en-US" sz="5000" dirty="0"/>
              <a:t> </a:t>
            </a:r>
            <a:r>
              <a:rPr lang="en-US" sz="5000" dirty="0" err="1"/>
              <a:t>fonda</a:t>
            </a:r>
            <a:r>
              <a:rPr lang="en-US" sz="5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73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2" y="198360"/>
            <a:ext cx="9601196" cy="130386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s-Latn-BA" sz="4000" b="1" dirty="0" smtClean="0"/>
              <a:t>Jedan od primjera karte čitaoca na klasičan način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502227"/>
            <a:ext cx="8516983" cy="550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24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" y="444138"/>
            <a:ext cx="11194869" cy="1841862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s-Latn-BA" sz="4500" b="1" dirty="0" smtClean="0"/>
              <a:t>Primjer evidencije člana putem bibliotečkog programa (primjer praznih polja)</a:t>
            </a:r>
            <a:endParaRPr lang="en-US" sz="45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2286000"/>
            <a:ext cx="9784079" cy="52773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38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6" y="522514"/>
            <a:ext cx="10607040" cy="176348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s-Latn-BA" b="1" dirty="0"/>
              <a:t>Primjer evidencije člana putem bibliotečkog programa (primjer </a:t>
            </a:r>
            <a:r>
              <a:rPr lang="bs-Latn-BA" b="1" dirty="0" smtClean="0"/>
              <a:t>ispunjenih </a:t>
            </a:r>
            <a:r>
              <a:rPr lang="bs-Latn-BA" b="1" dirty="0"/>
              <a:t>polja)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2285998"/>
            <a:ext cx="10920548" cy="530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05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431074"/>
            <a:ext cx="11521440" cy="1998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s-Latn-BA" sz="4000" b="1" dirty="0" smtClean="0"/>
              <a:t>Sljedeći osnovni element evidencije je EVIDENCIJA ZADUŽIVANJA I RAZDUŽIVANJA KNJIGA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err="1"/>
              <a:t>Svako</a:t>
            </a:r>
            <a:r>
              <a:rPr lang="en-US" sz="3500" dirty="0"/>
              <a:t> </a:t>
            </a:r>
            <a:r>
              <a:rPr lang="en-US" sz="3500" dirty="0" err="1"/>
              <a:t>izdavanje</a:t>
            </a:r>
            <a:r>
              <a:rPr lang="en-US" sz="3500" dirty="0"/>
              <a:t> </a:t>
            </a:r>
            <a:r>
              <a:rPr lang="en-US" sz="3500" dirty="0" err="1"/>
              <a:t>knjige</a:t>
            </a:r>
            <a:r>
              <a:rPr lang="en-US" sz="3500" dirty="0"/>
              <a:t> </a:t>
            </a:r>
            <a:r>
              <a:rPr lang="en-US" sz="3500" dirty="0" err="1"/>
              <a:t>korisniku</a:t>
            </a:r>
            <a:r>
              <a:rPr lang="en-US" sz="3500" dirty="0"/>
              <a:t> se </a:t>
            </a:r>
            <a:r>
              <a:rPr lang="en-US" sz="3500" dirty="0" err="1"/>
              <a:t>bilježi</a:t>
            </a:r>
            <a:r>
              <a:rPr lang="en-US" sz="3500" dirty="0"/>
              <a:t>, </a:t>
            </a:r>
            <a:r>
              <a:rPr lang="en-US" sz="3500" dirty="0" err="1"/>
              <a:t>uključujući</a:t>
            </a:r>
            <a:r>
              <a:rPr lang="en-US" sz="3500" dirty="0"/>
              <a:t> datum </a:t>
            </a:r>
            <a:r>
              <a:rPr lang="en-US" sz="3500" dirty="0" err="1"/>
              <a:t>zaduživanja</a:t>
            </a:r>
            <a:r>
              <a:rPr lang="en-US" sz="3500" dirty="0"/>
              <a:t> </a:t>
            </a:r>
            <a:r>
              <a:rPr lang="en-US" sz="3500" dirty="0" err="1"/>
              <a:t>i</a:t>
            </a:r>
            <a:r>
              <a:rPr lang="en-US" sz="3500" dirty="0"/>
              <a:t> </a:t>
            </a:r>
            <a:r>
              <a:rPr lang="en-US" sz="3500" dirty="0" err="1"/>
              <a:t>rok</a:t>
            </a:r>
            <a:r>
              <a:rPr lang="en-US" sz="3500" dirty="0"/>
              <a:t> </a:t>
            </a:r>
            <a:r>
              <a:rPr lang="en-US" sz="3500" dirty="0" err="1"/>
              <a:t>vraćanja</a:t>
            </a:r>
            <a:r>
              <a:rPr lang="en-US" sz="3500" dirty="0"/>
              <a:t>, </a:t>
            </a:r>
            <a:r>
              <a:rPr lang="en-US" sz="3500" dirty="0" err="1"/>
              <a:t>kao</a:t>
            </a:r>
            <a:r>
              <a:rPr lang="en-US" sz="3500" dirty="0"/>
              <a:t> </a:t>
            </a:r>
            <a:r>
              <a:rPr lang="en-US" sz="3500" dirty="0" err="1"/>
              <a:t>i</a:t>
            </a:r>
            <a:r>
              <a:rPr lang="en-US" sz="3500" dirty="0"/>
              <a:t> </a:t>
            </a:r>
            <a:r>
              <a:rPr lang="en-US" sz="3500" dirty="0" err="1" smtClean="0"/>
              <a:t>ka</a:t>
            </a:r>
            <a:r>
              <a:rPr lang="bs-Latn-BA" sz="3500" dirty="0" smtClean="0"/>
              <a:t>šnjenje</a:t>
            </a:r>
            <a:r>
              <a:rPr lang="en-US" sz="3500" dirty="0" smtClean="0"/>
              <a:t> </a:t>
            </a:r>
            <a:r>
              <a:rPr lang="en-US" sz="3500" dirty="0" err="1" smtClean="0"/>
              <a:t>vraćanj</a:t>
            </a:r>
            <a:r>
              <a:rPr lang="bs-Latn-BA" sz="3500" dirty="0" smtClean="0"/>
              <a:t>a</a:t>
            </a:r>
            <a:r>
              <a:rPr lang="en-US" sz="3500" dirty="0" smtClean="0"/>
              <a:t> </a:t>
            </a:r>
            <a:r>
              <a:rPr lang="en-US" sz="3500" dirty="0" err="1"/>
              <a:t>knjige</a:t>
            </a:r>
            <a:r>
              <a:rPr lang="en-US" sz="3500" dirty="0"/>
              <a:t>. </a:t>
            </a:r>
            <a:r>
              <a:rPr lang="bs-Latn-BA" sz="3500" dirty="0" smtClean="0"/>
              <a:t>Bibliotekar </a:t>
            </a:r>
            <a:r>
              <a:rPr lang="en-US" sz="3500" dirty="0" smtClean="0"/>
              <a:t> </a:t>
            </a:r>
            <a:r>
              <a:rPr lang="en-US" sz="3500" dirty="0" err="1"/>
              <a:t>prati</a:t>
            </a:r>
            <a:r>
              <a:rPr lang="en-US" sz="3500" dirty="0"/>
              <a:t> da li </a:t>
            </a:r>
            <a:r>
              <a:rPr lang="en-US" sz="3500" dirty="0" err="1"/>
              <a:t>su</a:t>
            </a:r>
            <a:r>
              <a:rPr lang="en-US" sz="3500" dirty="0"/>
              <a:t> </a:t>
            </a:r>
            <a:r>
              <a:rPr lang="en-US" sz="3500" dirty="0" err="1"/>
              <a:t>knjige</a:t>
            </a:r>
            <a:r>
              <a:rPr lang="en-US" sz="3500" dirty="0"/>
              <a:t> </a:t>
            </a:r>
            <a:r>
              <a:rPr lang="en-US" sz="3500" dirty="0" err="1"/>
              <a:t>vraćene</a:t>
            </a:r>
            <a:r>
              <a:rPr lang="en-US" sz="3500" dirty="0"/>
              <a:t> </a:t>
            </a:r>
            <a:r>
              <a:rPr lang="en-US" sz="3500" dirty="0" err="1"/>
              <a:t>na</a:t>
            </a:r>
            <a:r>
              <a:rPr lang="en-US" sz="3500" dirty="0"/>
              <a:t> </a:t>
            </a:r>
            <a:r>
              <a:rPr lang="en-US" sz="3500" dirty="0" err="1"/>
              <a:t>vrijeme</a:t>
            </a:r>
            <a:r>
              <a:rPr lang="en-US" sz="3500" dirty="0"/>
              <a:t> </a:t>
            </a:r>
            <a:r>
              <a:rPr lang="en-US" sz="3500" dirty="0" err="1"/>
              <a:t>i</a:t>
            </a:r>
            <a:r>
              <a:rPr lang="en-US" sz="3500" dirty="0"/>
              <a:t> </a:t>
            </a:r>
            <a:r>
              <a:rPr lang="bs-Latn-BA" sz="3500" dirty="0" smtClean="0"/>
              <a:t>šalje </a:t>
            </a:r>
            <a:r>
              <a:rPr lang="en-US" sz="3500" dirty="0" smtClean="0"/>
              <a:t> </a:t>
            </a:r>
            <a:r>
              <a:rPr lang="en-US" sz="3500" dirty="0" err="1" smtClean="0"/>
              <a:t>opomen</a:t>
            </a:r>
            <a:r>
              <a:rPr lang="bs-Latn-BA" sz="3500" dirty="0" smtClean="0"/>
              <a:t>e </a:t>
            </a:r>
            <a:r>
              <a:rPr lang="en-US" sz="3500" dirty="0" err="1" smtClean="0"/>
              <a:t>korisnicima</a:t>
            </a:r>
            <a:r>
              <a:rPr lang="en-US" sz="3500" dirty="0" smtClean="0"/>
              <a:t> </a:t>
            </a:r>
            <a:r>
              <a:rPr lang="en-US" sz="3500" dirty="0"/>
              <a:t>u </a:t>
            </a:r>
            <a:r>
              <a:rPr lang="en-US" sz="3500" dirty="0" err="1"/>
              <a:t>slučaju</a:t>
            </a:r>
            <a:r>
              <a:rPr lang="en-US" sz="3500" dirty="0"/>
              <a:t> </a:t>
            </a:r>
            <a:r>
              <a:rPr lang="en-US" sz="3500" dirty="0" err="1" smtClean="0"/>
              <a:t>kašnjenja</a:t>
            </a:r>
            <a:r>
              <a:rPr lang="bs-Latn-BA" sz="3500" dirty="0"/>
              <a:t>.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400" y="507119"/>
            <a:ext cx="9601196" cy="1303867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bs-Latn-BA" b="1" dirty="0" smtClean="0"/>
              <a:t>Zaduživanje knjiga na klasičan način putem kartoteke. </a:t>
            </a:r>
            <a:endParaRPr lang="en-US" b="1" dirty="0"/>
          </a:p>
        </p:txBody>
      </p:sp>
      <p:pic>
        <p:nvPicPr>
          <p:cNvPr id="14" name="Content Placeholder 13" descr="viber_image_2025-06-17_13-22-12-2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888" y="1816925"/>
            <a:ext cx="11198431" cy="54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76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150" y="0"/>
            <a:ext cx="9601196" cy="130386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s-Latn-BA" b="1" dirty="0" smtClean="0"/>
              <a:t>Panel “zaduženje i razduženje građe” u bibliotečkom programu</a:t>
            </a:r>
            <a:endParaRPr lang="en-US" b="1" dirty="0"/>
          </a:p>
        </p:txBody>
      </p:sp>
      <p:pic>
        <p:nvPicPr>
          <p:cNvPr id="6" name="Content Placeholder 5" descr="PANEL ZADUŽ RAZDU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47580"/>
            <a:ext cx="12192000" cy="6747773"/>
          </a:xfrm>
        </p:spPr>
      </p:pic>
    </p:spTree>
    <p:extLst>
      <p:ext uri="{BB962C8B-B14F-4D97-AF65-F5344CB8AC3E}">
        <p14:creationId xmlns:p14="http://schemas.microsoft.com/office/powerpoint/2010/main" val="29631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0"/>
            <a:ext cx="11424063" cy="130386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s-Latn-BA" sz="3500" b="1" dirty="0" smtClean="0"/>
              <a:t>Panel “trenutna kašnjenja”</a:t>
            </a:r>
            <a:br>
              <a:rPr lang="bs-Latn-BA" sz="3500" b="1" dirty="0" smtClean="0"/>
            </a:br>
            <a:r>
              <a:rPr lang="bs-Latn-BA" sz="3500" b="1" dirty="0" smtClean="0"/>
              <a:t>Preko ovog panela prati se </a:t>
            </a:r>
            <a:r>
              <a:rPr lang="bs-Latn-BA" sz="2800" b="1" dirty="0" smtClean="0"/>
              <a:t>KONTROLA STATUSA BIBLIOTEČKOG  </a:t>
            </a:r>
            <a:r>
              <a:rPr lang="bs-Latn-BA" sz="3500" b="1" dirty="0" smtClean="0"/>
              <a:t>fonda.</a:t>
            </a:r>
            <a:endParaRPr lang="en-US" sz="3500" b="1" dirty="0"/>
          </a:p>
        </p:txBody>
      </p:sp>
      <p:pic>
        <p:nvPicPr>
          <p:cNvPr id="4" name="Content Placeholder 3" descr="pregled kašnjen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013" y="1318161"/>
            <a:ext cx="11174681" cy="6492017"/>
          </a:xfrm>
        </p:spPr>
      </p:pic>
    </p:spTree>
    <p:extLst>
      <p:ext uri="{BB962C8B-B14F-4D97-AF65-F5344CB8AC3E}">
        <p14:creationId xmlns:p14="http://schemas.microsoft.com/office/powerpoint/2010/main" val="16928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43" y="-278781"/>
            <a:ext cx="11084312" cy="2921619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s-Latn-BA" sz="2700" dirty="0" smtClean="0"/>
              <a:t>Bibliotečka građa, u iznimnim situacijama, može biti zadužena na određene kabinete unutar škole. Npr. dio literature iz oblasti psihologije i pedagogije može biti zadužena na kancelariju pedagoga škole</a:t>
            </a:r>
            <a:r>
              <a:rPr lang="bs-Latn-BA" sz="3000" dirty="0" smtClean="0"/>
              <a:t>. Ili literatura iz oblasti sporta na kabinet profesora tjelesnog odgoja. Ili literatura iz oblasti biologije na kabinet biologije, itd.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16" y="1898958"/>
            <a:ext cx="2212975" cy="4267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5" y="2094586"/>
            <a:ext cx="3538960" cy="512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23" y="558386"/>
            <a:ext cx="11017405" cy="150459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s-Latn-BA" b="1" dirty="0" smtClean="0"/>
              <a:t>Panel za pregled unesene građe u bibliotečkom programu</a:t>
            </a:r>
            <a:endParaRPr lang="en-US" b="1" dirty="0"/>
          </a:p>
        </p:txBody>
      </p:sp>
      <p:pic>
        <p:nvPicPr>
          <p:cNvPr id="4" name="Content Placeholder 3" descr="PREGLED GRAĐ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13" y="1873406"/>
            <a:ext cx="11853746" cy="5129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0722"/>
            <a:ext cx="11128917" cy="46752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s-Latn-BA" sz="3500" b="1" dirty="0" smtClean="0"/>
              <a:t>RJEŠENJE O 40-SATNOJ RADNOJ SEDMICI</a:t>
            </a:r>
            <a:endParaRPr lang="en-US" sz="35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2" y="668249"/>
            <a:ext cx="10292575" cy="6189751"/>
          </a:xfrm>
        </p:spPr>
      </p:pic>
    </p:spTree>
    <p:extLst>
      <p:ext uri="{BB962C8B-B14F-4D97-AF65-F5344CB8AC3E}">
        <p14:creationId xmlns:p14="http://schemas.microsoft.com/office/powerpoint/2010/main" val="228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91441"/>
            <a:ext cx="10857412" cy="6230982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bs-Latn-BA" sz="4500" dirty="0" smtClean="0"/>
              <a:t>U najkraćem, </a:t>
            </a:r>
            <a:r>
              <a:rPr lang="bs-Latn-BA" sz="4500" dirty="0"/>
              <a:t>o</a:t>
            </a:r>
            <a:r>
              <a:rPr lang="en-US" sz="4500" dirty="0" err="1" smtClean="0"/>
              <a:t>snovni</a:t>
            </a:r>
            <a:r>
              <a:rPr lang="en-US" sz="4500" dirty="0" smtClean="0"/>
              <a:t> </a:t>
            </a:r>
            <a:r>
              <a:rPr lang="en-US" sz="4500" dirty="0" err="1" smtClean="0"/>
              <a:t>elementi</a:t>
            </a:r>
            <a:r>
              <a:rPr lang="en-US" sz="4500" dirty="0" smtClean="0"/>
              <a:t> </a:t>
            </a:r>
            <a:r>
              <a:rPr lang="en-US" sz="4500" dirty="0" err="1" smtClean="0"/>
              <a:t>evidencije</a:t>
            </a:r>
            <a:r>
              <a:rPr lang="en-US" sz="4500" dirty="0" smtClean="0"/>
              <a:t> </a:t>
            </a:r>
            <a:r>
              <a:rPr lang="en-US" sz="4500" dirty="0" err="1" smtClean="0"/>
              <a:t>uključuju</a:t>
            </a:r>
            <a:r>
              <a:rPr lang="en-US" sz="4500" dirty="0" smtClean="0"/>
              <a:t>:</a:t>
            </a:r>
          </a:p>
          <a:p>
            <a:r>
              <a:rPr lang="en-US" sz="4500" b="1" dirty="0" err="1" smtClean="0"/>
              <a:t>Eviden</a:t>
            </a:r>
            <a:r>
              <a:rPr lang="bs-Latn-BA" sz="4500" b="1" dirty="0" smtClean="0"/>
              <a:t>cija 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knjiga</a:t>
            </a:r>
            <a:r>
              <a:rPr lang="bs-Latn-BA" sz="4500" b="1" dirty="0" smtClean="0"/>
              <a:t> (</a:t>
            </a:r>
            <a:r>
              <a:rPr lang="bs-Latn-BA" sz="2500" b="1" dirty="0" smtClean="0"/>
              <a:t>ili drugih medija i zapisa kojima biblioteka raspolaže: DVD/CD, geografske karte, fotografije, grafoskope, video kasete...)</a:t>
            </a:r>
            <a:endParaRPr lang="bs-Latn-BA" sz="2500" dirty="0"/>
          </a:p>
          <a:p>
            <a:r>
              <a:rPr lang="bs-Latn-BA" sz="4500" b="1" dirty="0" smtClean="0"/>
              <a:t>Evidencija članova</a:t>
            </a:r>
          </a:p>
          <a:p>
            <a:r>
              <a:rPr lang="bs-Latn-BA" sz="4500" b="1" dirty="0" smtClean="0"/>
              <a:t>Evidencija zaduživanja i razduživanja</a:t>
            </a:r>
          </a:p>
          <a:p>
            <a:r>
              <a:rPr lang="bs-Latn-BA" sz="4500" b="1" dirty="0" smtClean="0"/>
              <a:t>Kontrola statusa </a:t>
            </a:r>
            <a:r>
              <a:rPr lang="bs-Latn-BA" sz="3500" b="1" dirty="0" smtClean="0"/>
              <a:t>knjiga(odnosno</a:t>
            </a:r>
            <a:r>
              <a:rPr lang="bs-Latn-BA" sz="4500" b="1" dirty="0" smtClean="0"/>
              <a:t> </a:t>
            </a:r>
            <a:r>
              <a:rPr lang="bs-Latn-BA" sz="2500" b="1" dirty="0" smtClean="0"/>
              <a:t>bibl.građe uopšte koja je spomenuta)</a:t>
            </a:r>
          </a:p>
          <a:p>
            <a:endParaRPr lang="bs-Latn-BA" sz="4000" dirty="0" smtClean="0"/>
          </a:p>
        </p:txBody>
      </p:sp>
    </p:spTree>
    <p:extLst>
      <p:ext uri="{BB962C8B-B14F-4D97-AF65-F5344CB8AC3E}">
        <p14:creationId xmlns:p14="http://schemas.microsoft.com/office/powerpoint/2010/main" val="30089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36341"/>
            <a:ext cx="9601196" cy="5664820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KORIŠTENA (I PREPORUČENA)  LITERATURA ZA OBLAST BIBLIOTEKARSTVA</a:t>
            </a:r>
            <a:endParaRPr lang="en-US" dirty="0"/>
          </a:p>
          <a:p>
            <a:r>
              <a:rPr lang="en-US" dirty="0" smtClean="0"/>
              <a:t>  </a:t>
            </a:r>
            <a:r>
              <a:rPr lang="en-US" b="1" dirty="0"/>
              <a:t>"</a:t>
            </a:r>
            <a:r>
              <a:rPr lang="en-US" b="1" dirty="0" err="1"/>
              <a:t>Uvod</a:t>
            </a:r>
            <a:r>
              <a:rPr lang="en-US" b="1" dirty="0"/>
              <a:t> u </a:t>
            </a:r>
            <a:r>
              <a:rPr lang="en-US" b="1" dirty="0" err="1"/>
              <a:t>bibliotekarstvo</a:t>
            </a:r>
            <a:r>
              <a:rPr lang="en-US" b="1" dirty="0"/>
              <a:t>"</a:t>
            </a:r>
            <a:r>
              <a:rPr lang="en-US" dirty="0"/>
              <a:t> – </a:t>
            </a:r>
            <a:r>
              <a:rPr lang="en-US" dirty="0" err="1"/>
              <a:t>autor</a:t>
            </a:r>
            <a:r>
              <a:rPr lang="en-US" dirty="0"/>
              <a:t>: </a:t>
            </a:r>
            <a:r>
              <a:rPr lang="en-US" i="1" dirty="0"/>
              <a:t>Zoran </a:t>
            </a:r>
            <a:r>
              <a:rPr lang="en-US" i="1" dirty="0" err="1"/>
              <a:t>Velagić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udžbenik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pokriva</a:t>
            </a:r>
            <a:r>
              <a:rPr lang="en-US" dirty="0"/>
              <a:t> </a:t>
            </a:r>
            <a:r>
              <a:rPr lang="en-US" dirty="0" err="1"/>
              <a:t>organizaciju</a:t>
            </a:r>
            <a:r>
              <a:rPr lang="en-US" dirty="0"/>
              <a:t> </a:t>
            </a:r>
            <a:r>
              <a:rPr lang="en-US" dirty="0" err="1"/>
              <a:t>bibliotečkog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evidenciju</a:t>
            </a:r>
            <a:r>
              <a:rPr lang="en-US" dirty="0"/>
              <a:t> </a:t>
            </a:r>
            <a:r>
              <a:rPr lang="en-US" dirty="0" err="1"/>
              <a:t>građe</a:t>
            </a:r>
            <a:r>
              <a:rPr lang="en-US" dirty="0"/>
              <a:t>,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statistiku</a:t>
            </a:r>
            <a:r>
              <a:rPr lang="en-US" dirty="0"/>
              <a:t>.</a:t>
            </a:r>
          </a:p>
          <a:p>
            <a:r>
              <a:rPr lang="en-US" dirty="0" smtClean="0"/>
              <a:t>  </a:t>
            </a:r>
            <a:r>
              <a:rPr lang="en-US" b="1" dirty="0"/>
              <a:t>"</a:t>
            </a:r>
            <a:r>
              <a:rPr lang="en-US" b="1" dirty="0" err="1"/>
              <a:t>Bibliotekarstvo</a:t>
            </a:r>
            <a:r>
              <a:rPr lang="en-US" b="1" dirty="0"/>
              <a:t>: </a:t>
            </a:r>
            <a:r>
              <a:rPr lang="en-US" b="1" dirty="0" err="1"/>
              <a:t>teorija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praksa</a:t>
            </a:r>
            <a:r>
              <a:rPr lang="en-US" b="1" dirty="0"/>
              <a:t>"</a:t>
            </a:r>
            <a:r>
              <a:rPr lang="en-US" dirty="0"/>
              <a:t> – </a:t>
            </a:r>
            <a:r>
              <a:rPr lang="en-US" dirty="0" err="1"/>
              <a:t>autor</a:t>
            </a:r>
            <a:r>
              <a:rPr lang="en-US" dirty="0"/>
              <a:t>: </a:t>
            </a:r>
            <a:r>
              <a:rPr lang="en-US" i="1" dirty="0" err="1"/>
              <a:t>Ljiljana</a:t>
            </a:r>
            <a:r>
              <a:rPr lang="en-US" i="1" dirty="0"/>
              <a:t> </a:t>
            </a:r>
            <a:r>
              <a:rPr lang="en-US" i="1" dirty="0" err="1"/>
              <a:t>Marković</a:t>
            </a:r>
            <a:r>
              <a:rPr lang="en-US" dirty="0"/>
              <a:t> </a:t>
            </a:r>
            <a:r>
              <a:rPr lang="en-US" dirty="0" err="1"/>
              <a:t>Praktičan</a:t>
            </a:r>
            <a:r>
              <a:rPr lang="en-US" dirty="0"/>
              <a:t> </a:t>
            </a:r>
            <a:r>
              <a:rPr lang="en-US" dirty="0" err="1"/>
              <a:t>vodič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rad u </a:t>
            </a:r>
            <a:r>
              <a:rPr lang="en-US" dirty="0" err="1"/>
              <a:t>školskim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narodnim</a:t>
            </a:r>
            <a:r>
              <a:rPr lang="en-US" dirty="0"/>
              <a:t> </a:t>
            </a:r>
            <a:r>
              <a:rPr lang="en-US" dirty="0" err="1"/>
              <a:t>bibliotekama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naglaskom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evidenciju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obradu</a:t>
            </a:r>
            <a:r>
              <a:rPr lang="en-US" dirty="0"/>
              <a:t> </a:t>
            </a:r>
            <a:r>
              <a:rPr lang="en-US" dirty="0" err="1"/>
              <a:t>građe</a:t>
            </a:r>
            <a:r>
              <a:rPr lang="en-US" dirty="0"/>
              <a:t>.</a:t>
            </a:r>
          </a:p>
          <a:p>
            <a:r>
              <a:rPr lang="en-US" dirty="0" smtClean="0"/>
              <a:t>  </a:t>
            </a:r>
            <a:r>
              <a:rPr lang="en-US" b="1" dirty="0" err="1"/>
              <a:t>Pravilnici</a:t>
            </a:r>
            <a:r>
              <a:rPr lang="en-US" b="1" dirty="0"/>
              <a:t> o </a:t>
            </a:r>
            <a:r>
              <a:rPr lang="en-US" b="1" dirty="0" err="1"/>
              <a:t>radu</a:t>
            </a:r>
            <a:r>
              <a:rPr lang="en-US" b="1" dirty="0"/>
              <a:t> </a:t>
            </a:r>
            <a:r>
              <a:rPr lang="en-US" b="1" dirty="0" err="1"/>
              <a:t>školskih</a:t>
            </a:r>
            <a:r>
              <a:rPr lang="en-US" b="1" dirty="0"/>
              <a:t> </a:t>
            </a:r>
            <a:r>
              <a:rPr lang="en-US" b="1" dirty="0" err="1"/>
              <a:t>biblioteka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dokumenti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odlični</a:t>
            </a:r>
            <a:r>
              <a:rPr lang="en-US" dirty="0"/>
              <a:t> </a:t>
            </a:r>
            <a:r>
              <a:rPr lang="en-US" dirty="0" err="1"/>
              <a:t>primjeri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referenca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evidencijske</a:t>
            </a:r>
            <a:r>
              <a:rPr lang="en-US" dirty="0"/>
              <a:t> </a:t>
            </a:r>
            <a:r>
              <a:rPr lang="en-US" dirty="0" smtClean="0"/>
              <a:t>procedure</a:t>
            </a:r>
            <a:endParaRPr lang="en-US" dirty="0"/>
          </a:p>
          <a:p>
            <a:r>
              <a:rPr lang="en-US" dirty="0" smtClean="0"/>
              <a:t>  </a:t>
            </a:r>
            <a:r>
              <a:rPr lang="en-US" b="1" dirty="0"/>
              <a:t>"</a:t>
            </a:r>
            <a:r>
              <a:rPr lang="en-US" b="1" dirty="0" err="1"/>
              <a:t>Biblioteke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informacijsko</a:t>
            </a:r>
            <a:r>
              <a:rPr lang="en-US" b="1" dirty="0"/>
              <a:t> </a:t>
            </a:r>
            <a:r>
              <a:rPr lang="en-US" b="1" dirty="0" err="1"/>
              <a:t>društvo</a:t>
            </a:r>
            <a:r>
              <a:rPr lang="en-US" b="1" dirty="0"/>
              <a:t>"</a:t>
            </a:r>
            <a:r>
              <a:rPr lang="en-US" dirty="0"/>
              <a:t> – </a:t>
            </a:r>
            <a:r>
              <a:rPr lang="en-US" dirty="0" err="1"/>
              <a:t>autor</a:t>
            </a:r>
            <a:r>
              <a:rPr lang="en-US" dirty="0"/>
              <a:t>: </a:t>
            </a:r>
            <a:r>
              <a:rPr lang="en-US" i="1" dirty="0" err="1"/>
              <a:t>Tatjana</a:t>
            </a:r>
            <a:r>
              <a:rPr lang="en-US" i="1" dirty="0"/>
              <a:t> </a:t>
            </a:r>
            <a:r>
              <a:rPr lang="en-US" i="1" dirty="0" err="1"/>
              <a:t>Aparac-Jelušić</a:t>
            </a:r>
            <a:r>
              <a:rPr lang="en-US" dirty="0"/>
              <a:t> </a:t>
            </a:r>
            <a:r>
              <a:rPr lang="en-US" dirty="0" err="1"/>
              <a:t>Bavi</a:t>
            </a:r>
            <a:r>
              <a:rPr lang="en-US" dirty="0"/>
              <a:t> se </a:t>
            </a:r>
            <a:r>
              <a:rPr lang="en-US" dirty="0" err="1"/>
              <a:t>savremenom</a:t>
            </a:r>
            <a:r>
              <a:rPr lang="en-US" dirty="0"/>
              <a:t> </a:t>
            </a:r>
            <a:r>
              <a:rPr lang="en-US" dirty="0" err="1"/>
              <a:t>ulogom</a:t>
            </a:r>
            <a:r>
              <a:rPr lang="en-US" dirty="0"/>
              <a:t> </a:t>
            </a:r>
            <a:r>
              <a:rPr lang="en-US" dirty="0" err="1"/>
              <a:t>biblioteka</a:t>
            </a:r>
            <a:r>
              <a:rPr lang="en-US" dirty="0"/>
              <a:t> u </a:t>
            </a:r>
            <a:r>
              <a:rPr lang="en-US" dirty="0" err="1"/>
              <a:t>društvu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promociju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vidljivost</a:t>
            </a:r>
            <a:r>
              <a:rPr lang="en-US" dirty="0"/>
              <a:t> </a:t>
            </a:r>
            <a:r>
              <a:rPr lang="en-US" dirty="0" err="1"/>
              <a:t>bibliotečkog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.</a:t>
            </a:r>
          </a:p>
          <a:p>
            <a:r>
              <a:rPr lang="en-US" dirty="0" smtClean="0"/>
              <a:t>  </a:t>
            </a:r>
            <a:r>
              <a:rPr lang="en-US" b="1" dirty="0"/>
              <a:t>"Marketing u </a:t>
            </a:r>
            <a:r>
              <a:rPr lang="en-US" b="1" dirty="0" err="1"/>
              <a:t>bibliotekama</a:t>
            </a:r>
            <a:r>
              <a:rPr lang="en-US" b="1" dirty="0"/>
              <a:t>"</a:t>
            </a:r>
            <a:r>
              <a:rPr lang="en-US" dirty="0"/>
              <a:t> – </a:t>
            </a:r>
            <a:r>
              <a:rPr lang="en-US" dirty="0" err="1"/>
              <a:t>autor</a:t>
            </a:r>
            <a:r>
              <a:rPr lang="en-US" dirty="0"/>
              <a:t>: </a:t>
            </a:r>
            <a:r>
              <a:rPr lang="en-US" i="1" dirty="0" err="1"/>
              <a:t>Jasna</a:t>
            </a:r>
            <a:r>
              <a:rPr lang="en-US" i="1" dirty="0"/>
              <a:t> </a:t>
            </a:r>
            <a:r>
              <a:rPr lang="en-US" i="1" dirty="0" err="1"/>
              <a:t>Kovačević</a:t>
            </a:r>
            <a:r>
              <a:rPr lang="en-US" dirty="0"/>
              <a:t> </a:t>
            </a:r>
            <a:r>
              <a:rPr lang="en-US" dirty="0" err="1"/>
              <a:t>Priručnik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nudi</a:t>
            </a:r>
            <a:r>
              <a:rPr lang="en-US" dirty="0"/>
              <a:t> </a:t>
            </a:r>
            <a:r>
              <a:rPr lang="en-US" dirty="0" err="1"/>
              <a:t>konkretne</a:t>
            </a:r>
            <a:r>
              <a:rPr lang="en-US" dirty="0"/>
              <a:t> </a:t>
            </a:r>
            <a:r>
              <a:rPr lang="en-US" dirty="0" err="1"/>
              <a:t>alate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promociju</a:t>
            </a:r>
            <a:r>
              <a:rPr lang="en-US" dirty="0"/>
              <a:t> </a:t>
            </a:r>
            <a:r>
              <a:rPr lang="en-US" dirty="0" err="1"/>
              <a:t>biblioteka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rad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zajednicom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.</a:t>
            </a:r>
          </a:p>
          <a:p>
            <a:r>
              <a:rPr lang="en-US" dirty="0" smtClean="0"/>
              <a:t>  </a:t>
            </a:r>
            <a:r>
              <a:rPr lang="en-US" b="1" dirty="0"/>
              <a:t>"</a:t>
            </a:r>
            <a:r>
              <a:rPr lang="en-US" b="1" dirty="0" err="1"/>
              <a:t>Biblioteka</a:t>
            </a:r>
            <a:r>
              <a:rPr lang="en-US" b="1" dirty="0"/>
              <a:t> </a:t>
            </a:r>
            <a:r>
              <a:rPr lang="en-US" b="1" dirty="0" err="1"/>
              <a:t>kao</a:t>
            </a:r>
            <a:r>
              <a:rPr lang="en-US" b="1" dirty="0"/>
              <a:t> </a:t>
            </a:r>
            <a:r>
              <a:rPr lang="en-US" b="1" dirty="0" err="1"/>
              <a:t>kulturni</a:t>
            </a:r>
            <a:r>
              <a:rPr lang="en-US" b="1" dirty="0"/>
              <a:t> </a:t>
            </a:r>
            <a:r>
              <a:rPr lang="en-US" b="1" dirty="0" err="1"/>
              <a:t>centar</a:t>
            </a:r>
            <a:r>
              <a:rPr lang="en-US" b="1" dirty="0"/>
              <a:t> </a:t>
            </a:r>
            <a:r>
              <a:rPr lang="en-US" b="1" dirty="0" err="1"/>
              <a:t>škole</a:t>
            </a:r>
            <a:r>
              <a:rPr lang="en-US" b="1" dirty="0"/>
              <a:t>"</a:t>
            </a:r>
            <a:r>
              <a:rPr lang="en-US" dirty="0"/>
              <a:t> – </a:t>
            </a:r>
            <a:r>
              <a:rPr lang="en-US" dirty="0" err="1"/>
              <a:t>zbirka</a:t>
            </a:r>
            <a:r>
              <a:rPr lang="en-US" dirty="0"/>
              <a:t> </a:t>
            </a:r>
            <a:r>
              <a:rPr lang="en-US" dirty="0" err="1"/>
              <a:t>radova</a:t>
            </a:r>
            <a:r>
              <a:rPr lang="en-US" dirty="0"/>
              <a:t> s </a:t>
            </a:r>
            <a:r>
              <a:rPr lang="en-US" dirty="0" err="1"/>
              <a:t>konferencija</a:t>
            </a:r>
            <a:r>
              <a:rPr lang="en-US" dirty="0"/>
              <a:t> </a:t>
            </a:r>
            <a:r>
              <a:rPr lang="en-US" dirty="0" err="1"/>
              <a:t>bibliotekara</a:t>
            </a:r>
            <a:r>
              <a:rPr lang="en-US" dirty="0"/>
              <a:t> u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regionu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primjere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, </a:t>
            </a:r>
            <a:r>
              <a:rPr lang="en-US" dirty="0" err="1"/>
              <a:t>radionica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promotivnih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u </a:t>
            </a:r>
            <a:r>
              <a:rPr lang="en-US" dirty="0" err="1"/>
              <a:t>školskim</a:t>
            </a:r>
            <a:r>
              <a:rPr lang="en-US" dirty="0"/>
              <a:t> </a:t>
            </a:r>
            <a:r>
              <a:rPr lang="en-US" dirty="0" err="1"/>
              <a:t>bibliotekama</a:t>
            </a:r>
            <a:r>
              <a:rPr lang="en-US" dirty="0"/>
              <a:t>.</a:t>
            </a:r>
          </a:p>
          <a:p>
            <a:r>
              <a:rPr lang="en-US" b="1" dirty="0" err="1"/>
              <a:t>Piter</a:t>
            </a:r>
            <a:r>
              <a:rPr lang="en-US" b="1" dirty="0"/>
              <a:t> </a:t>
            </a:r>
            <a:r>
              <a:rPr lang="en-US" b="1" dirty="0" err="1"/>
              <a:t>Brofi</a:t>
            </a:r>
            <a:r>
              <a:rPr lang="en-US" b="1" dirty="0"/>
              <a:t> “</a:t>
            </a:r>
            <a:r>
              <a:rPr lang="en-US" b="1" dirty="0" err="1"/>
              <a:t>Bibliotekarstvo</a:t>
            </a:r>
            <a:r>
              <a:rPr lang="en-US" b="1" dirty="0"/>
              <a:t> u 21. </a:t>
            </a:r>
            <a:r>
              <a:rPr lang="en-US" b="1" dirty="0" err="1"/>
              <a:t>vijeku</a:t>
            </a:r>
            <a:r>
              <a:rPr lang="en-US" b="1" dirty="0"/>
              <a:t>”</a:t>
            </a:r>
            <a:endParaRPr lang="en-US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8291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11" y="616372"/>
            <a:ext cx="9601196" cy="1303867"/>
          </a:xfrm>
          <a:solidFill>
            <a:srgbClr val="92D050"/>
          </a:solidFill>
        </p:spPr>
        <p:txBody>
          <a:bodyPr/>
          <a:lstStyle/>
          <a:p>
            <a:r>
              <a:rPr lang="bs-Latn-BA" b="1" dirty="0" smtClean="0"/>
              <a:t>EVIDENCIJA KNJIGA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711" y="2050869"/>
            <a:ext cx="9744886" cy="3824999"/>
          </a:xfrm>
        </p:spPr>
        <p:txBody>
          <a:bodyPr>
            <a:normAutofit fontScale="85000" lnSpcReduction="20000"/>
          </a:bodyPr>
          <a:lstStyle/>
          <a:p>
            <a:r>
              <a:rPr lang="en-US" sz="3500" b="1" dirty="0" err="1"/>
              <a:t>Eviden</a:t>
            </a:r>
            <a:r>
              <a:rPr lang="bs-Latn-BA" sz="3500" b="1" dirty="0"/>
              <a:t>cija </a:t>
            </a:r>
            <a:r>
              <a:rPr lang="en-US" sz="3500" b="1" dirty="0"/>
              <a:t> </a:t>
            </a:r>
            <a:r>
              <a:rPr lang="en-US" sz="3500" b="1" dirty="0" err="1"/>
              <a:t>knjiga</a:t>
            </a:r>
            <a:r>
              <a:rPr lang="en-US" sz="3500" dirty="0"/>
              <a:t>: </a:t>
            </a:r>
            <a:r>
              <a:rPr lang="en-US" sz="3500" dirty="0" err="1"/>
              <a:t>Svaka</a:t>
            </a:r>
            <a:r>
              <a:rPr lang="en-US" sz="3500" dirty="0"/>
              <a:t> </a:t>
            </a:r>
            <a:r>
              <a:rPr lang="en-US" sz="3500" dirty="0" err="1"/>
              <a:t>knjiga</a:t>
            </a:r>
            <a:r>
              <a:rPr lang="en-US" sz="3500" dirty="0"/>
              <a:t> u </a:t>
            </a:r>
            <a:r>
              <a:rPr lang="en-US" sz="3500" dirty="0" err="1"/>
              <a:t>biblioteci</a:t>
            </a:r>
            <a:r>
              <a:rPr lang="en-US" sz="3500" dirty="0"/>
              <a:t> se </a:t>
            </a:r>
            <a:r>
              <a:rPr lang="en-US" sz="3500" dirty="0" err="1"/>
              <a:t>unosi</a:t>
            </a:r>
            <a:r>
              <a:rPr lang="en-US" sz="3500" dirty="0"/>
              <a:t> u </a:t>
            </a:r>
            <a:r>
              <a:rPr lang="en-US" sz="3500" dirty="0" err="1"/>
              <a:t>evidenciju</a:t>
            </a:r>
            <a:r>
              <a:rPr lang="en-US" sz="3500" dirty="0"/>
              <a:t> </a:t>
            </a:r>
            <a:r>
              <a:rPr lang="en-US" sz="3500" dirty="0" err="1"/>
              <a:t>sa</a:t>
            </a:r>
            <a:r>
              <a:rPr lang="en-US" sz="3500" dirty="0"/>
              <a:t> </a:t>
            </a:r>
            <a:r>
              <a:rPr lang="en-US" sz="3500" dirty="0" err="1"/>
              <a:t>svim</a:t>
            </a:r>
            <a:r>
              <a:rPr lang="en-US" sz="3500" dirty="0"/>
              <a:t> </a:t>
            </a:r>
            <a:r>
              <a:rPr lang="en-US" sz="3500" dirty="0" err="1"/>
              <a:t>relevantnim</a:t>
            </a:r>
            <a:r>
              <a:rPr lang="en-US" sz="3500" dirty="0"/>
              <a:t> </a:t>
            </a:r>
            <a:r>
              <a:rPr lang="en-US" sz="3500" dirty="0" err="1"/>
              <a:t>podacima</a:t>
            </a:r>
            <a:r>
              <a:rPr lang="en-US" sz="3500" dirty="0"/>
              <a:t> </a:t>
            </a:r>
            <a:r>
              <a:rPr lang="en-US" sz="3500" dirty="0" err="1"/>
              <a:t>kao</a:t>
            </a:r>
            <a:r>
              <a:rPr lang="en-US" sz="3500" dirty="0"/>
              <a:t> </a:t>
            </a:r>
            <a:r>
              <a:rPr lang="en-US" sz="3500" dirty="0" err="1"/>
              <a:t>što</a:t>
            </a:r>
            <a:r>
              <a:rPr lang="en-US" sz="3500" dirty="0"/>
              <a:t> </a:t>
            </a:r>
            <a:r>
              <a:rPr lang="en-US" sz="3500" dirty="0" err="1"/>
              <a:t>su</a:t>
            </a:r>
            <a:r>
              <a:rPr lang="en-US" sz="3500" dirty="0"/>
              <a:t> </a:t>
            </a:r>
            <a:r>
              <a:rPr lang="en-US" sz="3500" dirty="0" err="1"/>
              <a:t>naslov</a:t>
            </a:r>
            <a:r>
              <a:rPr lang="en-US" sz="3500" dirty="0"/>
              <a:t>, </a:t>
            </a:r>
            <a:r>
              <a:rPr lang="en-US" sz="3500" dirty="0" err="1"/>
              <a:t>autor</a:t>
            </a:r>
            <a:r>
              <a:rPr lang="en-US" sz="3500" dirty="0"/>
              <a:t>, </a:t>
            </a:r>
            <a:r>
              <a:rPr lang="en-US" sz="3500" dirty="0" err="1"/>
              <a:t>izdavač</a:t>
            </a:r>
            <a:r>
              <a:rPr lang="en-US" sz="3500" dirty="0"/>
              <a:t>, </a:t>
            </a:r>
            <a:r>
              <a:rPr lang="en-US" sz="3500" dirty="0" err="1"/>
              <a:t>broj</a:t>
            </a:r>
            <a:r>
              <a:rPr lang="en-US" sz="3500" dirty="0"/>
              <a:t> </a:t>
            </a:r>
            <a:r>
              <a:rPr lang="en-US" sz="3500" dirty="0" err="1"/>
              <a:t>primjeraka</a:t>
            </a:r>
            <a:r>
              <a:rPr lang="en-US" sz="3500" dirty="0"/>
              <a:t> </a:t>
            </a:r>
            <a:r>
              <a:rPr lang="en-US" sz="3500" dirty="0" err="1"/>
              <a:t>i</a:t>
            </a:r>
            <a:r>
              <a:rPr lang="en-US" sz="3500" dirty="0"/>
              <a:t> status (da li je </a:t>
            </a:r>
            <a:r>
              <a:rPr lang="en-US" sz="3500" dirty="0" err="1"/>
              <a:t>knjiga</a:t>
            </a:r>
            <a:r>
              <a:rPr lang="en-US" sz="3500" dirty="0"/>
              <a:t> </a:t>
            </a:r>
            <a:r>
              <a:rPr lang="en-US" sz="3500" dirty="0" err="1"/>
              <a:t>dostupna</a:t>
            </a:r>
            <a:r>
              <a:rPr lang="en-US" sz="3500" dirty="0"/>
              <a:t> </a:t>
            </a:r>
            <a:r>
              <a:rPr lang="en-US" sz="3500" dirty="0" err="1"/>
              <a:t>ili</a:t>
            </a:r>
            <a:r>
              <a:rPr lang="en-US" sz="3500" dirty="0"/>
              <a:t> je </a:t>
            </a:r>
            <a:r>
              <a:rPr lang="en-US" sz="3500" dirty="0" err="1"/>
              <a:t>trenutno</a:t>
            </a:r>
            <a:r>
              <a:rPr lang="en-US" sz="3500" dirty="0"/>
              <a:t> </a:t>
            </a:r>
            <a:r>
              <a:rPr lang="en-US" sz="3500" dirty="0" err="1"/>
              <a:t>zadužena</a:t>
            </a:r>
            <a:r>
              <a:rPr lang="en-US" sz="3500" dirty="0"/>
              <a:t>)</a:t>
            </a:r>
            <a:r>
              <a:rPr lang="bs-Latn-BA" sz="3500" dirty="0"/>
              <a:t>. </a:t>
            </a:r>
          </a:p>
          <a:p>
            <a:r>
              <a:rPr lang="bs-Latn-BA" sz="3500" dirty="0"/>
              <a:t>Evidentiranje može biti klasično,u papirnom obliku, putem inventarne knjige, karte knjige, kataloških listića, te digitalno putem nekog vlastitog kompjuterskog programa ili specijaliziranog bibliotečkog softvera(Cobiss,Biblio, FACIT ....).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3483" y="-2211337"/>
            <a:ext cx="6288873" cy="11207932"/>
          </a:xfrm>
        </p:spPr>
      </p:pic>
    </p:spTree>
    <p:extLst>
      <p:ext uri="{BB962C8B-B14F-4D97-AF65-F5344CB8AC3E}">
        <p14:creationId xmlns:p14="http://schemas.microsoft.com/office/powerpoint/2010/main" val="27538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s-Latn-BA" b="1" dirty="0" smtClean="0"/>
              <a:t>Klasična evidencija putem inventarne knjige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2557463"/>
            <a:ext cx="5308600" cy="3317875"/>
          </a:xfrm>
        </p:spPr>
      </p:pic>
    </p:spTree>
    <p:extLst>
      <p:ext uri="{BB962C8B-B14F-4D97-AF65-F5344CB8AC3E}">
        <p14:creationId xmlns:p14="http://schemas.microsoft.com/office/powerpoint/2010/main" val="19319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-888273"/>
            <a:ext cx="10306594" cy="8347164"/>
          </a:xfrm>
        </p:spPr>
      </p:pic>
    </p:spTree>
    <p:extLst>
      <p:ext uri="{BB962C8B-B14F-4D97-AF65-F5344CB8AC3E}">
        <p14:creationId xmlns:p14="http://schemas.microsoft.com/office/powerpoint/2010/main" val="34921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43" y="685249"/>
            <a:ext cx="10604665" cy="113167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s-Latn-BA" b="1" dirty="0" smtClean="0"/>
              <a:t>Primjer stare inv.knjige iz Medicinske škole Tuzla</a:t>
            </a:r>
            <a:endParaRPr lang="en-US" b="1" dirty="0"/>
          </a:p>
        </p:txBody>
      </p:sp>
      <p:pic>
        <p:nvPicPr>
          <p:cNvPr id="4" name="Content Placeholder 3" descr="stare knj inv.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309" y="1828800"/>
            <a:ext cx="7885216" cy="4880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17" y="590246"/>
            <a:ext cx="10984675" cy="130386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s-Latn-BA" b="1" dirty="0" smtClean="0"/>
              <a:t>Primjer stare inv.knjige iz Medicinske škole Tuzla</a:t>
            </a:r>
            <a:endParaRPr lang="en-US" dirty="0"/>
          </a:p>
        </p:txBody>
      </p:sp>
      <p:pic>
        <p:nvPicPr>
          <p:cNvPr id="4" name="Content Placeholder 3" descr="stare knj in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535" y="1888177"/>
            <a:ext cx="9440883" cy="46670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</TotalTime>
  <Words>748</Words>
  <Application>Microsoft Office PowerPoint</Application>
  <PresentationFormat>Widescreen</PresentationFormat>
  <Paragraphs>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Organic</vt:lpstr>
      <vt:lpstr>„Raj sam oduvijek zamišljao kao neku vrstu biblioteke.“ (Horhe Luis Borhes)</vt:lpstr>
      <vt:lpstr>Evidencija u školskim bibliotekama </vt:lpstr>
      <vt:lpstr>PowerPoint Presentation</vt:lpstr>
      <vt:lpstr>EVIDENCIJA KNJIGA</vt:lpstr>
      <vt:lpstr>PowerPoint Presentation</vt:lpstr>
      <vt:lpstr>Klasična evidencija putem inventarne knjige</vt:lpstr>
      <vt:lpstr>PowerPoint Presentation</vt:lpstr>
      <vt:lpstr>Primjer stare inv.knjige iz Medicinske škole Tuzla</vt:lpstr>
      <vt:lpstr>Primjer stare inv.knjige iz Medicinske škole Tuzla</vt:lpstr>
      <vt:lpstr>Evidencija knjige u bibliotečkom programu.Primjer praznih polja za unos.</vt:lpstr>
      <vt:lpstr>Primjer popunjenih podataka o knjizi u programu.</vt:lpstr>
      <vt:lpstr>Primjer ispisa kataloškog listića iz bibliotečkog programa</vt:lpstr>
      <vt:lpstr>Primjer ispisa inv.knjige iz bibliotečkog programa FACIT</vt:lpstr>
      <vt:lpstr>Primjer ispisa inv.knjige iz bibliotečkog programa FACIT</vt:lpstr>
      <vt:lpstr>Obilježavanje knjige inventarnim brojem</vt:lpstr>
      <vt:lpstr>PowerPoint Presentation</vt:lpstr>
      <vt:lpstr>Obilježavanje inventarnog broja unutar knjige</vt:lpstr>
      <vt:lpstr>Sljedeći osnovni element evidencije je EVIDENCIJA ČLANOVA BIBLIOTEKE</vt:lpstr>
      <vt:lpstr>NAPOMENA:ČLANSTVO u školskoj biblioteci je BESPLATNO. Ovo obavezno  treba biti istaknuto negdje na kartici.</vt:lpstr>
      <vt:lpstr>Jedan od primjera karte čitaoca na klasičan način</vt:lpstr>
      <vt:lpstr>Primjer evidencije člana putem bibliotečkog programa (primjer praznih polja)</vt:lpstr>
      <vt:lpstr>Primjer evidencije člana putem bibliotečkog programa (primjer ispunjenih polja)</vt:lpstr>
      <vt:lpstr>Sljedeći osnovni element evidencije je EVIDENCIJA ZADUŽIVANJA I RAZDUŽIVANJA KNJIGA</vt:lpstr>
      <vt:lpstr>Zaduživanje knjiga na klasičan način putem kartoteke. </vt:lpstr>
      <vt:lpstr>Panel “zaduženje i razduženje građe” u bibliotečkom programu</vt:lpstr>
      <vt:lpstr>Panel “trenutna kašnjenja” Preko ovog panela prati se KONTROLA STATUSA BIBLIOTEČKOG  fonda.</vt:lpstr>
      <vt:lpstr>Bibliotečka građa, u iznimnim situacijama, može biti zadužena na određene kabinete unutar škole. Npr. dio literature iz oblasti psihologije i pedagogije može biti zadužena na kancelariju pedagoga škole. Ili literatura iz oblasti sporta na kabinet profesora tjelesnog odgoja. Ili literatura iz oblasti biologije na kabinet biologije, itd.</vt:lpstr>
      <vt:lpstr>Panel za pregled unesene građe u bibliotečkom programu</vt:lpstr>
      <vt:lpstr>RJEŠENJE O 40-SATNOJ RADNOJ SEDMICI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„Raj sam oduvijek zamišljao kao neku vrstu biblioteke.“ (Horhe Luis Borhes)</dc:title>
  <dc:creator>ea</dc:creator>
  <cp:lastModifiedBy>ea</cp:lastModifiedBy>
  <cp:revision>53</cp:revision>
  <dcterms:created xsi:type="dcterms:W3CDTF">2025-06-17T20:18:15Z</dcterms:created>
  <dcterms:modified xsi:type="dcterms:W3CDTF">2025-06-24T13:56:46Z</dcterms:modified>
</cp:coreProperties>
</file>